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47"/>
  </p:notesMasterIdLst>
  <p:handoutMasterIdLst>
    <p:handoutMasterId r:id="rId48"/>
  </p:handoutMasterIdLst>
  <p:sldIdLst>
    <p:sldId id="262" r:id="rId6"/>
    <p:sldId id="319" r:id="rId7"/>
    <p:sldId id="420" r:id="rId8"/>
    <p:sldId id="421" r:id="rId9"/>
    <p:sldId id="422" r:id="rId10"/>
    <p:sldId id="426" r:id="rId11"/>
    <p:sldId id="438" r:id="rId12"/>
    <p:sldId id="356" r:id="rId13"/>
    <p:sldId id="394" r:id="rId14"/>
    <p:sldId id="318" r:id="rId15"/>
    <p:sldId id="424" r:id="rId16"/>
    <p:sldId id="425" r:id="rId17"/>
    <p:sldId id="437" r:id="rId18"/>
    <p:sldId id="427" r:id="rId19"/>
    <p:sldId id="428" r:id="rId20"/>
    <p:sldId id="434" r:id="rId21"/>
    <p:sldId id="429" r:id="rId22"/>
    <p:sldId id="430" r:id="rId23"/>
    <p:sldId id="431" r:id="rId24"/>
    <p:sldId id="433" r:id="rId25"/>
    <p:sldId id="436" r:id="rId26"/>
    <p:sldId id="435" r:id="rId27"/>
    <p:sldId id="451" r:id="rId28"/>
    <p:sldId id="450" r:id="rId29"/>
    <p:sldId id="452" r:id="rId30"/>
    <p:sldId id="400" r:id="rId31"/>
    <p:sldId id="415" r:id="rId32"/>
    <p:sldId id="413" r:id="rId33"/>
    <p:sldId id="453" r:id="rId34"/>
    <p:sldId id="454" r:id="rId35"/>
    <p:sldId id="441" r:id="rId36"/>
    <p:sldId id="442" r:id="rId37"/>
    <p:sldId id="444" r:id="rId38"/>
    <p:sldId id="447" r:id="rId39"/>
    <p:sldId id="448" r:id="rId40"/>
    <p:sldId id="443" r:id="rId41"/>
    <p:sldId id="445" r:id="rId42"/>
    <p:sldId id="446" r:id="rId43"/>
    <p:sldId id="449" r:id="rId44"/>
    <p:sldId id="455" r:id="rId45"/>
    <p:sldId id="266" r:id="rId4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3784B"/>
    <a:srgbClr val="045594"/>
    <a:srgbClr val="EDA759"/>
    <a:srgbClr val="1C6F47"/>
    <a:srgbClr val="003296"/>
    <a:srgbClr val="0043C8"/>
    <a:srgbClr val="0055FE"/>
    <a:srgbClr val="258DEB"/>
    <a:srgbClr val="7AB5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812155-A778-4539-B691-85ED987FD56E}" v="1" dt="2025-10-29T19:53:09.8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7461" autoAdjust="0"/>
  </p:normalViewPr>
  <p:slideViewPr>
    <p:cSldViewPr snapToGrid="0">
      <p:cViewPr varScale="1">
        <p:scale>
          <a:sx n="72" d="100"/>
          <a:sy n="72" d="100"/>
        </p:scale>
        <p:origin x="1968" y="72"/>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5/10/relationships/revisionInfo" Target="revisionInfo.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10/29/2025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10/29/2025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 The training course P6 Basics should be taken prior to this course.</a:t>
            </a:r>
          </a:p>
          <a:p>
            <a:endParaRPr lang="en-US" dirty="0"/>
          </a:p>
          <a:p>
            <a:r>
              <a:rPr lang="en-US" dirty="0"/>
              <a:t>The purpose of this training is to provide the PM with the skills to update Primavera P6 and meet their metric for P6 compliance. </a:t>
            </a:r>
          </a:p>
          <a:p>
            <a:endParaRPr lang="en-US" dirty="0"/>
          </a:p>
          <a:p>
            <a:r>
              <a:rPr lang="en-US" dirty="0"/>
              <a:t>Training Time: 1.5 hours</a:t>
            </a:r>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1826349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discuss the parts of the schedules that are involved on all OPD delivered projects.</a:t>
            </a:r>
          </a:p>
        </p:txBody>
      </p:sp>
      <p:sp>
        <p:nvSpPr>
          <p:cNvPr id="4" name="Slide Number Placeholder 3"/>
          <p:cNvSpPr>
            <a:spLocks noGrp="1"/>
          </p:cNvSpPr>
          <p:nvPr>
            <p:ph type="sldNum" sz="quarter" idx="5"/>
          </p:nvPr>
        </p:nvSpPr>
        <p:spPr/>
        <p:txBody>
          <a:bodyPr/>
          <a:lstStyle/>
          <a:p>
            <a:fld id="{E1F2C632-E035-4FBF-8D3F-129570134C5A}" type="slidenum">
              <a:rPr lang="en-US" smtClean="0"/>
              <a:t>10</a:t>
            </a:fld>
            <a:endParaRPr lang="en-US"/>
          </a:p>
        </p:txBody>
      </p:sp>
    </p:spTree>
    <p:extLst>
      <p:ext uri="{BB962C8B-B14F-4D97-AF65-F5344CB8AC3E}">
        <p14:creationId xmlns:p14="http://schemas.microsoft.com/office/powerpoint/2010/main" val="1059175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P6 schedules that OPD uses have the following items in common:</a:t>
            </a:r>
          </a:p>
          <a:p>
            <a:r>
              <a:rPr lang="en-US" dirty="0"/>
              <a:t>(click 1) The schedule is comprised of a work breakdown structure based on the plan development process.</a:t>
            </a:r>
          </a:p>
          <a:p>
            <a:endParaRPr lang="en-US" dirty="0"/>
          </a:p>
          <a:p>
            <a:r>
              <a:rPr lang="en-US" dirty="0"/>
              <a:t>(click 2) The schedule is developed using a template that has been created by the Office of Program Controls.</a:t>
            </a:r>
          </a:p>
          <a:p>
            <a:endParaRPr lang="en-US" dirty="0"/>
          </a:p>
          <a:p>
            <a:r>
              <a:rPr lang="en-US" dirty="0"/>
              <a:t>(click 3) The schedule is for activities related to the preconstruction process only. It does not include activities that will occur during construction of the project. </a:t>
            </a:r>
          </a:p>
        </p:txBody>
      </p:sp>
      <p:sp>
        <p:nvSpPr>
          <p:cNvPr id="4" name="Slide Number Placeholder 3"/>
          <p:cNvSpPr>
            <a:spLocks noGrp="1"/>
          </p:cNvSpPr>
          <p:nvPr>
            <p:ph type="sldNum" sz="quarter" idx="5"/>
          </p:nvPr>
        </p:nvSpPr>
        <p:spPr/>
        <p:txBody>
          <a:bodyPr/>
          <a:lstStyle/>
          <a:p>
            <a:fld id="{E1F2C632-E035-4FBF-8D3F-129570134C5A}" type="slidenum">
              <a:rPr lang="en-US" smtClean="0"/>
              <a:t>11</a:t>
            </a:fld>
            <a:endParaRPr lang="en-US"/>
          </a:p>
        </p:txBody>
      </p:sp>
    </p:spTree>
    <p:extLst>
      <p:ext uri="{BB962C8B-B14F-4D97-AF65-F5344CB8AC3E}">
        <p14:creationId xmlns:p14="http://schemas.microsoft.com/office/powerpoint/2010/main" val="3165188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P6 schedules that OPD uses have the main activities related to:</a:t>
            </a:r>
          </a:p>
          <a:p>
            <a:endParaRPr lang="en-US" dirty="0"/>
          </a:p>
          <a:p>
            <a:r>
              <a:rPr lang="en-US" dirty="0"/>
              <a:t>(click 1) The steps needed for each design phase of project. The design phases may include concept, preliminary, and final design. </a:t>
            </a:r>
          </a:p>
          <a:p>
            <a:endParaRPr lang="en-US" dirty="0"/>
          </a:p>
          <a:p>
            <a:r>
              <a:rPr lang="en-US" dirty="0"/>
              <a:t>(click 2) The steps needed for utility coordination are included.</a:t>
            </a:r>
          </a:p>
          <a:p>
            <a:endParaRPr lang="en-US" dirty="0"/>
          </a:p>
          <a:p>
            <a:r>
              <a:rPr lang="en-US" dirty="0"/>
              <a:t>(click 3) The various components of the environmental process are detailed as tasks in the schedule.</a:t>
            </a:r>
          </a:p>
          <a:p>
            <a:endParaRPr lang="en-US" dirty="0"/>
          </a:p>
          <a:p>
            <a:r>
              <a:rPr lang="en-US" dirty="0"/>
              <a:t>(click 4) All projects must receive certifications in order to authorize funds. There are different certifications required for ROW fund authorization and Let or construction fund authorization.</a:t>
            </a:r>
          </a:p>
          <a:p>
            <a:endParaRPr lang="en-US" dirty="0"/>
          </a:p>
          <a:p>
            <a:r>
              <a:rPr lang="en-US" dirty="0"/>
              <a:t>(click 5) If a project is going to acquire or use land that is outside of the existing GDOT property limits, then ROW plans will need to be designed and time to acquire the ROW or easements will need to be included with the schedule.</a:t>
            </a:r>
          </a:p>
          <a:p>
            <a:endParaRPr lang="en-US" dirty="0"/>
          </a:p>
          <a:p>
            <a:r>
              <a:rPr lang="en-US" dirty="0"/>
              <a:t>(click 6) If GDOT is hiring a consultant to perform work on the behalf of GDOT, then steps and time in the schedule will be allotted for the procurement process. </a:t>
            </a:r>
          </a:p>
          <a:p>
            <a:endParaRPr lang="en-US" dirty="0"/>
          </a:p>
          <a:p>
            <a:r>
              <a:rPr lang="en-US" dirty="0"/>
              <a:t>Each project has to be evaluated to determine what other tasks specific to that project would be required beyond these basic components. </a:t>
            </a:r>
          </a:p>
        </p:txBody>
      </p:sp>
      <p:sp>
        <p:nvSpPr>
          <p:cNvPr id="4" name="Slide Number Placeholder 3"/>
          <p:cNvSpPr>
            <a:spLocks noGrp="1"/>
          </p:cNvSpPr>
          <p:nvPr>
            <p:ph type="sldNum" sz="quarter" idx="5"/>
          </p:nvPr>
        </p:nvSpPr>
        <p:spPr/>
        <p:txBody>
          <a:bodyPr/>
          <a:lstStyle/>
          <a:p>
            <a:fld id="{E1F2C632-E035-4FBF-8D3F-129570134C5A}" type="slidenum">
              <a:rPr lang="en-US" smtClean="0"/>
              <a:t>12</a:t>
            </a:fld>
            <a:endParaRPr lang="en-US"/>
          </a:p>
        </p:txBody>
      </p:sp>
    </p:spTree>
    <p:extLst>
      <p:ext uri="{BB962C8B-B14F-4D97-AF65-F5344CB8AC3E}">
        <p14:creationId xmlns:p14="http://schemas.microsoft.com/office/powerpoint/2010/main" val="203381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PM, it is important to understand why the accuracy of the information in P6 is important.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F2C632-E035-4FBF-8D3F-129570134C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628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P6 is the communication tool. This is not a project diary or record. </a:t>
            </a:r>
          </a:p>
          <a:p>
            <a:r>
              <a:rPr lang="en-US" dirty="0">
                <a:cs typeface="Calibri" panose="020F0502020204030204"/>
              </a:rPr>
              <a:t>Rather, this is a method of communicating the status and health of the project to GDOT executive management.</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14</a:t>
            </a:fld>
            <a:endParaRPr lang="en-US"/>
          </a:p>
        </p:txBody>
      </p:sp>
    </p:spTree>
    <p:extLst>
      <p:ext uri="{BB962C8B-B14F-4D97-AF65-F5344CB8AC3E}">
        <p14:creationId xmlns:p14="http://schemas.microsoft.com/office/powerpoint/2010/main" val="3643344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There are 3 sets of date on a P6 schedule: Baseline dates, start &amp; finish dates and actual dates. The baseline start and finish dates are planned dates that keep the project on schedule. These dates were determined when the schedule was approved.</a:t>
            </a:r>
          </a:p>
          <a:p>
            <a:endParaRPr lang="en-US" dirty="0">
              <a:cs typeface="Calibri" panose="020F0502020204030204"/>
            </a:endParaRPr>
          </a:p>
          <a:p>
            <a:r>
              <a:rPr lang="en-US" dirty="0">
                <a:cs typeface="Calibri" panose="020F0502020204030204"/>
              </a:rPr>
              <a:t>The start and finish dates are projected dates. As dates for various tasks are entered into P6, the schedule projects when the outstanding tasks will start and finish. These dates are automatically populated. No action is needed by the PM. However, if the P6 information is being kept current and accurate, these dates will let the PM know how each task is affected by late or missing tasks. </a:t>
            </a:r>
          </a:p>
          <a:p>
            <a:endParaRPr lang="en-US" dirty="0">
              <a:cs typeface="Calibri" panose="020F0502020204030204"/>
            </a:endParaRPr>
          </a:p>
          <a:p>
            <a:r>
              <a:rPr lang="en-US" dirty="0">
                <a:cs typeface="Calibri" panose="020F0502020204030204"/>
              </a:rPr>
              <a:t>The actual start and finish dates are based on when a task occurred. This information is entered into P6 by the PM or another SME. </a:t>
            </a:r>
          </a:p>
          <a:p>
            <a:endParaRPr lang="en-US" dirty="0">
              <a:cs typeface="Calibri" panose="020F0502020204030204"/>
            </a:endParaRPr>
          </a:p>
          <a:p>
            <a:r>
              <a:rPr lang="en-US" dirty="0">
                <a:cs typeface="Calibri" panose="020F0502020204030204"/>
              </a:rPr>
              <a:t>(click 1) The PM should always make every effort to follow the baseline dates.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15</a:t>
            </a:fld>
            <a:endParaRPr lang="en-US"/>
          </a:p>
        </p:txBody>
      </p:sp>
    </p:spTree>
    <p:extLst>
      <p:ext uri="{BB962C8B-B14F-4D97-AF65-F5344CB8AC3E}">
        <p14:creationId xmlns:p14="http://schemas.microsoft.com/office/powerpoint/2010/main" val="528721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This is an excerpt from a P6 printout for a project. There are 3 sets of dates included. </a:t>
            </a:r>
          </a:p>
          <a:p>
            <a:endParaRPr lang="en-US" dirty="0">
              <a:cs typeface="Calibri" panose="020F0502020204030204"/>
            </a:endParaRPr>
          </a:p>
          <a:p>
            <a:r>
              <a:rPr lang="en-US" dirty="0">
                <a:cs typeface="Calibri" panose="020F0502020204030204"/>
              </a:rPr>
              <a:t>(click 1) As the PM, you should look at the baseline dates to determine when a task is due and how to communicate the due date to the appropriate team member, if applicable. </a:t>
            </a:r>
          </a:p>
          <a:p>
            <a:endParaRPr lang="en-US" dirty="0">
              <a:cs typeface="Calibri" panose="020F0502020204030204"/>
            </a:endParaRPr>
          </a:p>
          <a:p>
            <a:r>
              <a:rPr lang="en-US" dirty="0">
                <a:cs typeface="Calibri" panose="020F0502020204030204"/>
              </a:rPr>
              <a:t>(click 2) Be careful that you do not look at the projected dates instead of the baseline dates. These are dates that are generated (aka projected) based on the actual information as entered into P6.</a:t>
            </a:r>
          </a:p>
          <a:p>
            <a:endParaRPr lang="en-US" dirty="0">
              <a:cs typeface="Calibri" panose="020F0502020204030204"/>
            </a:endParaRPr>
          </a:p>
          <a:p>
            <a:r>
              <a:rPr lang="en-US" dirty="0">
                <a:cs typeface="Calibri" panose="020F0502020204030204"/>
              </a:rPr>
              <a:t>(click 3) If the schedule is behind, look for tasks that are missing either an actual start or actual finish date. Ask yourself if this is something that should be updated? Cross reference the baseline date to see if the activity should have started or finished by now.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16</a:t>
            </a:fld>
            <a:endParaRPr lang="en-US"/>
          </a:p>
        </p:txBody>
      </p:sp>
    </p:spTree>
    <p:extLst>
      <p:ext uri="{BB962C8B-B14F-4D97-AF65-F5344CB8AC3E}">
        <p14:creationId xmlns:p14="http://schemas.microsoft.com/office/powerpoint/2010/main" val="478324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PSR always includes some activities from the P6 schedule. The schedule table on the PSR always includes baseline dates, start &amp; finish dates and actual dates. </a:t>
            </a:r>
          </a:p>
        </p:txBody>
      </p:sp>
      <p:sp>
        <p:nvSpPr>
          <p:cNvPr id="4" name="Slide Number Placeholder 3"/>
          <p:cNvSpPr>
            <a:spLocks noGrp="1"/>
          </p:cNvSpPr>
          <p:nvPr>
            <p:ph type="sldNum" sz="quarter" idx="5"/>
          </p:nvPr>
        </p:nvSpPr>
        <p:spPr/>
        <p:txBody>
          <a:bodyPr/>
          <a:lstStyle/>
          <a:p>
            <a:fld id="{E1F2C632-E035-4FBF-8D3F-129570134C5A}" type="slidenum">
              <a:rPr lang="en-US" smtClean="0"/>
              <a:t>17</a:t>
            </a:fld>
            <a:endParaRPr lang="en-US"/>
          </a:p>
        </p:txBody>
      </p:sp>
    </p:spTree>
    <p:extLst>
      <p:ext uri="{BB962C8B-B14F-4D97-AF65-F5344CB8AC3E}">
        <p14:creationId xmlns:p14="http://schemas.microsoft.com/office/powerpoint/2010/main" val="1834012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top right side of every PSR are 3 different Let dates. One is baseline, one is schedule, and one is the management let date. </a:t>
            </a:r>
          </a:p>
        </p:txBody>
      </p:sp>
      <p:sp>
        <p:nvSpPr>
          <p:cNvPr id="4" name="Slide Number Placeholder 3"/>
          <p:cNvSpPr>
            <a:spLocks noGrp="1"/>
          </p:cNvSpPr>
          <p:nvPr>
            <p:ph type="sldNum" sz="quarter" idx="5"/>
          </p:nvPr>
        </p:nvSpPr>
        <p:spPr/>
        <p:txBody>
          <a:bodyPr/>
          <a:lstStyle/>
          <a:p>
            <a:fld id="{E1F2C632-E035-4FBF-8D3F-129570134C5A}" type="slidenum">
              <a:rPr lang="en-US" smtClean="0"/>
              <a:t>18</a:t>
            </a:fld>
            <a:endParaRPr lang="en-US"/>
          </a:p>
        </p:txBody>
      </p:sp>
    </p:spTree>
    <p:extLst>
      <p:ext uri="{BB962C8B-B14F-4D97-AF65-F5344CB8AC3E}">
        <p14:creationId xmlns:p14="http://schemas.microsoft.com/office/powerpoint/2010/main" val="3490489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baseline and schedule let date information is imported for the P6 schedule.</a:t>
            </a:r>
          </a:p>
          <a:p>
            <a:r>
              <a:rPr lang="en-US" dirty="0"/>
              <a:t>(click 1) Baseline let date is the date that is listed for the let task in the approved P6 schedule.</a:t>
            </a:r>
          </a:p>
          <a:p>
            <a:endParaRPr lang="en-US" dirty="0"/>
          </a:p>
          <a:p>
            <a:r>
              <a:rPr lang="en-US" dirty="0"/>
              <a:t>(click 2) The schedule let date is the projected let date based on the information that has been entered into P6.</a:t>
            </a:r>
          </a:p>
          <a:p>
            <a:endParaRPr lang="en-US" dirty="0"/>
          </a:p>
          <a:p>
            <a:r>
              <a:rPr lang="en-US" dirty="0"/>
              <a:t>(click 3) The management let date is based on a let calendar. </a:t>
            </a:r>
          </a:p>
          <a:p>
            <a:endParaRPr lang="en-US" dirty="0"/>
          </a:p>
          <a:p>
            <a:r>
              <a:rPr lang="en-US" dirty="0"/>
              <a:t>(click 4) The baseline let date and Management let date may not be the same date. They will be in the same month and year. The PM is to manage the schedule for the management let date not the baseline let date.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19</a:t>
            </a:fld>
            <a:endParaRPr lang="en-US"/>
          </a:p>
        </p:txBody>
      </p:sp>
    </p:spTree>
    <p:extLst>
      <p:ext uri="{BB962C8B-B14F-4D97-AF65-F5344CB8AC3E}">
        <p14:creationId xmlns:p14="http://schemas.microsoft.com/office/powerpoint/2010/main" val="4034114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cs typeface="Calibri"/>
              </a:rPr>
              <a:t>The learning objectives for this trainings are:</a:t>
            </a:r>
          </a:p>
          <a:p>
            <a:r>
              <a:rPr lang="en-US" dirty="0">
                <a:solidFill>
                  <a:srgbClr val="FF0000"/>
                </a:solidFill>
                <a:cs typeface="Calibri"/>
              </a:rPr>
              <a:t> * Understanding the relationship of some of the OPD metrics with P6</a:t>
            </a:r>
          </a:p>
          <a:p>
            <a:r>
              <a:rPr lang="en-US" dirty="0">
                <a:solidFill>
                  <a:srgbClr val="FF0000"/>
                </a:solidFill>
                <a:cs typeface="Calibri"/>
              </a:rPr>
              <a:t>*Understanding the basic components of a GDOT Schedule</a:t>
            </a:r>
          </a:p>
          <a:p>
            <a:pPr marL="171450" indent="-171450">
              <a:buFont typeface="Arial" panose="020B0604020202020204" pitchFamily="34" charset="0"/>
              <a:buChar char="•"/>
            </a:pPr>
            <a:r>
              <a:rPr lang="en-US" dirty="0">
                <a:solidFill>
                  <a:srgbClr val="FF0000"/>
                </a:solidFill>
                <a:cs typeface="Calibri"/>
              </a:rPr>
              <a:t>Understanding why P6 information being accurate is important.</a:t>
            </a:r>
          </a:p>
          <a:p>
            <a:pPr marL="171450" indent="-171450">
              <a:buFont typeface="Arial" panose="020B0604020202020204" pitchFamily="34" charset="0"/>
              <a:buChar char="•"/>
            </a:pPr>
            <a:r>
              <a:rPr lang="en-US" dirty="0">
                <a:solidFill>
                  <a:srgbClr val="FF0000"/>
                </a:solidFill>
                <a:cs typeface="Calibri"/>
              </a:rPr>
              <a:t>Understand how to determine who is responsible for updating P6.</a:t>
            </a:r>
          </a:p>
          <a:p>
            <a:pPr marL="171450" indent="-171450">
              <a:buFont typeface="Arial" panose="020B0604020202020204" pitchFamily="34" charset="0"/>
              <a:buChar char="•"/>
            </a:pPr>
            <a:r>
              <a:rPr lang="en-US" dirty="0">
                <a:solidFill>
                  <a:srgbClr val="FF0000"/>
                </a:solidFill>
                <a:cs typeface="Calibri"/>
              </a:rPr>
              <a:t>Understand how to check that P6 is being maintained and compliant. </a:t>
            </a:r>
          </a:p>
        </p:txBody>
      </p:sp>
      <p:sp>
        <p:nvSpPr>
          <p:cNvPr id="4" name="Slide Number Placeholder 3"/>
          <p:cNvSpPr>
            <a:spLocks noGrp="1"/>
          </p:cNvSpPr>
          <p:nvPr>
            <p:ph type="sldNum" sz="quarter" idx="5"/>
          </p:nvPr>
        </p:nvSpPr>
        <p:spPr/>
        <p:txBody>
          <a:bodyPr/>
          <a:lstStyle/>
          <a:p>
            <a:fld id="{E1F2C632-E035-4FBF-8D3F-129570134C5A}" type="slidenum">
              <a:rPr lang="en-US" smtClean="0"/>
              <a:t>2</a:t>
            </a:fld>
            <a:endParaRPr lang="en-US"/>
          </a:p>
        </p:txBody>
      </p:sp>
    </p:spTree>
    <p:extLst>
      <p:ext uri="{BB962C8B-B14F-4D97-AF65-F5344CB8AC3E}">
        <p14:creationId xmlns:p14="http://schemas.microsoft.com/office/powerpoint/2010/main" val="1489145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date difference between the schedule let date and the management let date is used by the PM as a tool to aid in deciding if the project is on schedule for let. </a:t>
            </a:r>
          </a:p>
          <a:p>
            <a:endParaRPr lang="en-US" dirty="0"/>
          </a:p>
          <a:p>
            <a:r>
              <a:rPr lang="en-US" dirty="0"/>
              <a:t>(click 1) For this project the schedule let date is 9/6/24 and mgmt. let date is 5/15/27. That is a 4-month difference. In other </a:t>
            </a:r>
            <a:r>
              <a:rPr lang="en-US" dirty="0" err="1"/>
              <a:t>words,the</a:t>
            </a:r>
            <a:r>
              <a:rPr lang="en-US" dirty="0"/>
              <a:t> project is projected be 4 months late for the let date.</a:t>
            </a:r>
          </a:p>
          <a:p>
            <a:endParaRPr lang="en-US" dirty="0"/>
          </a:p>
          <a:p>
            <a:r>
              <a:rPr lang="en-US" dirty="0"/>
              <a:t>(click 2) If the project is more than 1-2 months difference, it tells the PM that either 1) P6 is not up-to-date or 2) that the project is not on schedule for let. </a:t>
            </a:r>
          </a:p>
          <a:p>
            <a:endParaRPr lang="en-US" dirty="0"/>
          </a:p>
          <a:p>
            <a:r>
              <a:rPr lang="en-US" dirty="0"/>
              <a:t>(click 3) The schedule is being communicated to GDOT management each time that they look at a PSR regardless of what the PM’s TPro notes say.</a:t>
            </a:r>
          </a:p>
        </p:txBody>
      </p:sp>
      <p:sp>
        <p:nvSpPr>
          <p:cNvPr id="4" name="Slide Number Placeholder 3"/>
          <p:cNvSpPr>
            <a:spLocks noGrp="1"/>
          </p:cNvSpPr>
          <p:nvPr>
            <p:ph type="sldNum" sz="quarter" idx="5"/>
          </p:nvPr>
        </p:nvSpPr>
        <p:spPr/>
        <p:txBody>
          <a:bodyPr/>
          <a:lstStyle/>
          <a:p>
            <a:fld id="{E1F2C632-E035-4FBF-8D3F-129570134C5A}" type="slidenum">
              <a:rPr lang="en-US" smtClean="0"/>
              <a:t>20</a:t>
            </a:fld>
            <a:endParaRPr lang="en-US"/>
          </a:p>
        </p:txBody>
      </p:sp>
    </p:spTree>
    <p:extLst>
      <p:ext uri="{BB962C8B-B14F-4D97-AF65-F5344CB8AC3E}">
        <p14:creationId xmlns:p14="http://schemas.microsoft.com/office/powerpoint/2010/main" val="2961158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activities in a P6 schedule. Next, we will discuss who is responsible for updating the P6 activities.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F2C632-E035-4FBF-8D3F-129570134C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3209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Every project will have multiple subject matter experts working on the project. For example, environmental staff, District ROW coordinator, District Utility Coordinator, and possibly an in-house designer.</a:t>
            </a:r>
          </a:p>
          <a:p>
            <a:endParaRPr lang="en-US" dirty="0"/>
          </a:p>
          <a:p>
            <a:r>
              <a:rPr lang="en-US" dirty="0"/>
              <a:t>(click 2) Various GDOT offices will have the responsibility of reviewing and approving documents and plans. </a:t>
            </a:r>
          </a:p>
          <a:p>
            <a:endParaRPr lang="en-US" dirty="0"/>
          </a:p>
          <a:p>
            <a:r>
              <a:rPr lang="en-US" dirty="0"/>
              <a:t>(click 3) Some project have a consultant hired to complete specific tasks. These tasks could include design and environmental studies.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The PM is responsible to maintain current and accurate information for the P6 tasks that are assigned to OPD. In addition, the PM must continually review the schedule and coordinate with other SMEs to ensure that the other tasks are being properly updated in a timely manner. Ultimately, the PM is responsible for the accuracy of the schedule. </a:t>
            </a:r>
          </a:p>
        </p:txBody>
      </p:sp>
      <p:sp>
        <p:nvSpPr>
          <p:cNvPr id="4" name="Slide Number Placeholder 3"/>
          <p:cNvSpPr>
            <a:spLocks noGrp="1"/>
          </p:cNvSpPr>
          <p:nvPr>
            <p:ph type="sldNum" sz="quarter" idx="5"/>
          </p:nvPr>
        </p:nvSpPr>
        <p:spPr/>
        <p:txBody>
          <a:bodyPr/>
          <a:lstStyle/>
          <a:p>
            <a:fld id="{E1F2C632-E035-4FBF-8D3F-129570134C5A}" type="slidenum">
              <a:rPr lang="en-US" smtClean="0"/>
              <a:t>22</a:t>
            </a:fld>
            <a:endParaRPr lang="en-US"/>
          </a:p>
        </p:txBody>
      </p:sp>
    </p:spTree>
    <p:extLst>
      <p:ext uri="{BB962C8B-B14F-4D97-AF65-F5344CB8AC3E}">
        <p14:creationId xmlns:p14="http://schemas.microsoft.com/office/powerpoint/2010/main" val="1080981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Primavera P6 can tell you who is doing the work or what office coordination may be needed with. This is also telling the PM who is to update the P6 information related to these tasks.  The PM is not to fill in the information for other offices. However, the PM may need to remind a SME to update P6. </a:t>
            </a:r>
          </a:p>
          <a:p>
            <a:endParaRPr lang="en-US" dirty="0"/>
          </a:p>
          <a:p>
            <a:r>
              <a:rPr lang="en-US" dirty="0"/>
              <a:t>(click 2) The PM is to fill in information for the office listed as PRG DEL which is short for program delivery.  The exception to this rule is if the project is designed by a consultant. Then the PM will need to collect the P6 information from the designer and enter it. </a:t>
            </a:r>
          </a:p>
        </p:txBody>
      </p:sp>
      <p:sp>
        <p:nvSpPr>
          <p:cNvPr id="4" name="Slide Number Placeholder 3"/>
          <p:cNvSpPr>
            <a:spLocks noGrp="1"/>
          </p:cNvSpPr>
          <p:nvPr>
            <p:ph type="sldNum" sz="quarter" idx="5"/>
          </p:nvPr>
        </p:nvSpPr>
        <p:spPr/>
        <p:txBody>
          <a:bodyPr/>
          <a:lstStyle/>
          <a:p>
            <a:fld id="{E1F2C632-E035-4FBF-8D3F-129570134C5A}" type="slidenum">
              <a:rPr lang="en-US" smtClean="0"/>
              <a:t>23</a:t>
            </a:fld>
            <a:endParaRPr lang="en-US"/>
          </a:p>
        </p:txBody>
      </p:sp>
    </p:spTree>
    <p:extLst>
      <p:ext uri="{BB962C8B-B14F-4D97-AF65-F5344CB8AC3E}">
        <p14:creationId xmlns:p14="http://schemas.microsoft.com/office/powerpoint/2010/main" val="26130429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is responsible to update all tasks that are assigned to Program Delivery.</a:t>
            </a:r>
          </a:p>
          <a:p>
            <a:endParaRPr lang="en-US" dirty="0"/>
          </a:p>
          <a:p>
            <a:r>
              <a:rPr lang="en-US" dirty="0"/>
              <a:t>(click 2) If a consultant designer is hired by GDOT or by a local sponsor, the designer does not have access to P6. Therefore, the PM will have to update any design related tasks in P6.  This is why it is important to discuss P6 at the monthly team project meetings.</a:t>
            </a:r>
          </a:p>
          <a:p>
            <a:endParaRPr lang="en-US" dirty="0"/>
          </a:p>
          <a:p>
            <a:r>
              <a:rPr lang="en-US" dirty="0"/>
              <a:t>(click 3) PM do NOT update environmental tasks. Both GDOT SMEs and consultant environmental SMEs have access to P6. </a:t>
            </a:r>
          </a:p>
        </p:txBody>
      </p:sp>
      <p:sp>
        <p:nvSpPr>
          <p:cNvPr id="4" name="Slide Number Placeholder 3"/>
          <p:cNvSpPr>
            <a:spLocks noGrp="1"/>
          </p:cNvSpPr>
          <p:nvPr>
            <p:ph type="sldNum" sz="quarter" idx="5"/>
          </p:nvPr>
        </p:nvSpPr>
        <p:spPr/>
        <p:txBody>
          <a:bodyPr/>
          <a:lstStyle/>
          <a:p>
            <a:fld id="{E1F2C632-E035-4FBF-8D3F-129570134C5A}" type="slidenum">
              <a:rPr lang="en-US" smtClean="0"/>
              <a:t>24</a:t>
            </a:fld>
            <a:endParaRPr lang="en-US"/>
          </a:p>
        </p:txBody>
      </p:sp>
    </p:spTree>
    <p:extLst>
      <p:ext uri="{BB962C8B-B14F-4D97-AF65-F5344CB8AC3E}">
        <p14:creationId xmlns:p14="http://schemas.microsoft.com/office/powerpoint/2010/main" val="35934569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does not update P6 tasks that belong to other offices.</a:t>
            </a:r>
          </a:p>
          <a:p>
            <a:endParaRPr lang="en-US" dirty="0"/>
          </a:p>
          <a:p>
            <a:r>
              <a:rPr lang="en-US" dirty="0"/>
              <a:t>(click 2) The exception is if a consultant has been hired to perform the task. Then the PM would update P6 on behalf of the consultant.</a:t>
            </a:r>
          </a:p>
          <a:p>
            <a:endParaRPr lang="en-US" dirty="0"/>
          </a:p>
          <a:p>
            <a:r>
              <a:rPr lang="en-US" dirty="0"/>
              <a:t>(click 3) For example, the Phase I ESA report (aka hazardous waste report) is to be prepared by the Office of Materials and Testing. However, the PM should know what the consultant is contracted to complete as part of the scope of work. If the scope includes the Phase I ESA, then the PM would be responsible to update P6 for this task. </a:t>
            </a:r>
          </a:p>
        </p:txBody>
      </p:sp>
      <p:sp>
        <p:nvSpPr>
          <p:cNvPr id="4" name="Slide Number Placeholder 3"/>
          <p:cNvSpPr>
            <a:spLocks noGrp="1"/>
          </p:cNvSpPr>
          <p:nvPr>
            <p:ph type="sldNum" sz="quarter" idx="5"/>
          </p:nvPr>
        </p:nvSpPr>
        <p:spPr/>
        <p:txBody>
          <a:bodyPr/>
          <a:lstStyle/>
          <a:p>
            <a:fld id="{E1F2C632-E035-4FBF-8D3F-129570134C5A}" type="slidenum">
              <a:rPr lang="en-US" smtClean="0"/>
              <a:t>25</a:t>
            </a:fld>
            <a:endParaRPr lang="en-US"/>
          </a:p>
        </p:txBody>
      </p:sp>
    </p:spTree>
    <p:extLst>
      <p:ext uri="{BB962C8B-B14F-4D97-AF65-F5344CB8AC3E}">
        <p14:creationId xmlns:p14="http://schemas.microsoft.com/office/powerpoint/2010/main" val="385520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discuss how to keep compliant with the P6 information.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F2C632-E035-4FBF-8D3F-129570134C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943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ready to eat the frog and get P6 updated. For those that may not be familiar with the phrase “Eat that Frog”, it means to tackle the work or life items that you don’t want to do first.  In other words, get the challenging tasks finished and then move onto easier tasks that need to be completed. </a:t>
            </a:r>
          </a:p>
        </p:txBody>
      </p:sp>
      <p:sp>
        <p:nvSpPr>
          <p:cNvPr id="4" name="Slide Number Placeholder 3"/>
          <p:cNvSpPr>
            <a:spLocks noGrp="1"/>
          </p:cNvSpPr>
          <p:nvPr>
            <p:ph type="sldNum" sz="quarter" idx="5"/>
          </p:nvPr>
        </p:nvSpPr>
        <p:spPr/>
        <p:txBody>
          <a:bodyPr/>
          <a:lstStyle/>
          <a:p>
            <a:fld id="{E1F2C632-E035-4FBF-8D3F-129570134C5A}" type="slidenum">
              <a:rPr lang="en-US" smtClean="0"/>
              <a:t>27</a:t>
            </a:fld>
            <a:endParaRPr lang="en-US"/>
          </a:p>
        </p:txBody>
      </p:sp>
    </p:spTree>
    <p:extLst>
      <p:ext uri="{BB962C8B-B14F-4D97-AF65-F5344CB8AC3E}">
        <p14:creationId xmlns:p14="http://schemas.microsoft.com/office/powerpoint/2010/main" val="34254568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some common reasons why the P6 schedule may not be compliant.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project has received notice to proceed but the PM has not entered a start date or a percentage complete for the phase of work related to the NTP. If NTP has been issued, the percentage complete should not be zero.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SME may have updated P6, but the PM has not either reviewed the P6 updates or recently communicated with the SME about the status of the task. This can lead to inconsistencies between the PM and SMEs comments and reporting to GDOT management.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PM entered the information into P6 for the milestone but did not update the information related to the milestone’s predecessors.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F2C632-E035-4FBF-8D3F-129570134C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0238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Some P6 activities are denoted as LOE which stands for Level of Effort. LOE activities are not updated directly by the PM or SME. These activities are a summary of the work that is occurring in the WBS subtasks. If the subtasks are not updated, then the LOE is not updated. </a:t>
            </a:r>
          </a:p>
          <a:p>
            <a:endParaRPr lang="en-US" dirty="0"/>
          </a:p>
          <a:p>
            <a:r>
              <a:rPr lang="en-US" dirty="0"/>
              <a:t>(Click 2) In this example, the LOE starts when the first activity for the concept phase starts. </a:t>
            </a:r>
          </a:p>
          <a:p>
            <a:endParaRPr lang="en-US" dirty="0"/>
          </a:p>
          <a:p>
            <a:r>
              <a:rPr lang="en-US" dirty="0"/>
              <a:t>(click 3) The LOE ends with the date of the last concept activity. The predecessor and successor subtasks between these activities all contribute to the LOE. </a:t>
            </a:r>
          </a:p>
        </p:txBody>
      </p:sp>
      <p:sp>
        <p:nvSpPr>
          <p:cNvPr id="4" name="Slide Number Placeholder 3"/>
          <p:cNvSpPr>
            <a:spLocks noGrp="1"/>
          </p:cNvSpPr>
          <p:nvPr>
            <p:ph type="sldNum" sz="quarter" idx="5"/>
          </p:nvPr>
        </p:nvSpPr>
        <p:spPr/>
        <p:txBody>
          <a:bodyPr/>
          <a:lstStyle/>
          <a:p>
            <a:fld id="{E1F2C632-E035-4FBF-8D3F-129570134C5A}" type="slidenum">
              <a:rPr lang="en-US" smtClean="0"/>
              <a:t>29</a:t>
            </a:fld>
            <a:endParaRPr lang="en-US"/>
          </a:p>
        </p:txBody>
      </p:sp>
    </p:spTree>
    <p:extLst>
      <p:ext uri="{BB962C8B-B14F-4D97-AF65-F5344CB8AC3E}">
        <p14:creationId xmlns:p14="http://schemas.microsoft.com/office/powerpoint/2010/main" val="416424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respond.)</a:t>
            </a:r>
          </a:p>
          <a:p>
            <a:endParaRPr lang="en-US" i="1" dirty="0"/>
          </a:p>
          <a:p>
            <a:r>
              <a:rPr lang="en-US" i="0" dirty="0"/>
              <a:t>(click 1) Answer: D -This is the WBS or work breakdown structure. It subdivides tasks into smaller tasks. </a:t>
            </a:r>
          </a:p>
        </p:txBody>
      </p:sp>
      <p:sp>
        <p:nvSpPr>
          <p:cNvPr id="4" name="Slide Number Placeholder 3"/>
          <p:cNvSpPr>
            <a:spLocks noGrp="1"/>
          </p:cNvSpPr>
          <p:nvPr>
            <p:ph type="sldNum" sz="quarter" idx="5"/>
          </p:nvPr>
        </p:nvSpPr>
        <p:spPr/>
        <p:txBody>
          <a:bodyPr/>
          <a:lstStyle/>
          <a:p>
            <a:fld id="{E1F2C632-E035-4FBF-8D3F-129570134C5A}" type="slidenum">
              <a:rPr lang="en-US" smtClean="0"/>
              <a:t>3</a:t>
            </a:fld>
            <a:endParaRPr lang="en-US"/>
          </a:p>
        </p:txBody>
      </p:sp>
    </p:spTree>
    <p:extLst>
      <p:ext uri="{BB962C8B-B14F-4D97-AF65-F5344CB8AC3E}">
        <p14:creationId xmlns:p14="http://schemas.microsoft.com/office/powerpoint/2010/main" val="29196118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 summary activity is similar to a LOE activity. However, it is used for a subset of tasks. It is not an activity that the PM or SME can update. The information for the actual dates are rolled up from subtasks and the % complete is based on the predecessors to the final task in the summary. </a:t>
            </a:r>
          </a:p>
          <a:p>
            <a:endParaRPr lang="en-US" dirty="0"/>
          </a:p>
          <a:p>
            <a:r>
              <a:rPr lang="en-US" dirty="0"/>
              <a:t>(Click 2) In this example, the LOE starts when the first activity for the environmental resource identification starts.  Receiving the environmental survey boundary (aka ESB) triggers the start. </a:t>
            </a:r>
          </a:p>
          <a:p>
            <a:endParaRPr lang="en-US" dirty="0"/>
          </a:p>
          <a:p>
            <a:r>
              <a:rPr lang="en-US" dirty="0"/>
              <a:t>(click 3) The summary’s end date is based on the finish date of the last activity. In this case, seasonal studies for protected species may cause it to the be last activity completed as part of resource identification. The predecessor and successor subtasks between these activities all contribute to the summary’s actual P6 information. </a:t>
            </a:r>
          </a:p>
        </p:txBody>
      </p:sp>
      <p:sp>
        <p:nvSpPr>
          <p:cNvPr id="4" name="Slide Number Placeholder 3"/>
          <p:cNvSpPr>
            <a:spLocks noGrp="1"/>
          </p:cNvSpPr>
          <p:nvPr>
            <p:ph type="sldNum" sz="quarter" idx="5"/>
          </p:nvPr>
        </p:nvSpPr>
        <p:spPr/>
        <p:txBody>
          <a:bodyPr/>
          <a:lstStyle/>
          <a:p>
            <a:fld id="{E1F2C632-E035-4FBF-8D3F-129570134C5A}" type="slidenum">
              <a:rPr lang="en-US" smtClean="0"/>
              <a:t>30</a:t>
            </a:fld>
            <a:endParaRPr lang="en-US"/>
          </a:p>
        </p:txBody>
      </p:sp>
    </p:spTree>
    <p:extLst>
      <p:ext uri="{BB962C8B-B14F-4D97-AF65-F5344CB8AC3E}">
        <p14:creationId xmlns:p14="http://schemas.microsoft.com/office/powerpoint/2010/main" val="816358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information in P6 is then generated on the PSR which GDOT executive management will review. Remember for LOE and Summary activities, the PM should review them for missing actual start, actual finish, and % complete. If the percentage complete is missing or too low for the activity, the schedule’s projected dates will be pushed out. If any of it is not shown correctly, this is a trigger that the PM should review P6 and find out what information has not been properly entered. </a:t>
            </a:r>
          </a:p>
        </p:txBody>
      </p:sp>
      <p:sp>
        <p:nvSpPr>
          <p:cNvPr id="4" name="Slide Number Placeholder 3"/>
          <p:cNvSpPr>
            <a:spLocks noGrp="1"/>
          </p:cNvSpPr>
          <p:nvPr>
            <p:ph type="sldNum" sz="quarter" idx="5"/>
          </p:nvPr>
        </p:nvSpPr>
        <p:spPr/>
        <p:txBody>
          <a:bodyPr/>
          <a:lstStyle/>
          <a:p>
            <a:fld id="{E1F2C632-E035-4FBF-8D3F-129570134C5A}" type="slidenum">
              <a:rPr lang="en-US" smtClean="0"/>
              <a:t>31</a:t>
            </a:fld>
            <a:endParaRPr lang="en-US"/>
          </a:p>
        </p:txBody>
      </p:sp>
    </p:spTree>
    <p:extLst>
      <p:ext uri="{BB962C8B-B14F-4D97-AF65-F5344CB8AC3E}">
        <p14:creationId xmlns:p14="http://schemas.microsoft.com/office/powerpoint/2010/main" val="1585695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Remember that the information in P6 will determine the schedule let date. When the schedule let date is compared to the management let date, it should accurately reflect the status of the project as on schedule or off schedule.</a:t>
            </a:r>
          </a:p>
        </p:txBody>
      </p:sp>
      <p:sp>
        <p:nvSpPr>
          <p:cNvPr id="4" name="Slide Number Placeholder 3"/>
          <p:cNvSpPr>
            <a:spLocks noGrp="1"/>
          </p:cNvSpPr>
          <p:nvPr>
            <p:ph type="sldNum" sz="quarter" idx="5"/>
          </p:nvPr>
        </p:nvSpPr>
        <p:spPr/>
        <p:txBody>
          <a:bodyPr/>
          <a:lstStyle/>
          <a:p>
            <a:fld id="{E1F2C632-E035-4FBF-8D3F-129570134C5A}" type="slidenum">
              <a:rPr lang="en-US" smtClean="0"/>
              <a:t>32</a:t>
            </a:fld>
            <a:endParaRPr lang="en-US"/>
          </a:p>
        </p:txBody>
      </p:sp>
    </p:spTree>
    <p:extLst>
      <p:ext uri="{BB962C8B-B14F-4D97-AF65-F5344CB8AC3E}">
        <p14:creationId xmlns:p14="http://schemas.microsoft.com/office/powerpoint/2010/main" val="37856509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respond.)</a:t>
            </a:r>
          </a:p>
          <a:p>
            <a:endParaRPr lang="en-US" i="1" dirty="0"/>
          </a:p>
          <a:p>
            <a:r>
              <a:rPr lang="en-US" i="0" dirty="0"/>
              <a:t>(click 1) Answer: D - The information from P6 is provided in the table and as the Baseline Let Date and the Schedule Let Date. The PM reviews the Schedule let date with the Management let date to determine if the project is on schedule or not. Then the PM puts writes this in the TPro PM Notes. Each time the PM updates the TPro notes, the schedule portion of the notes should be reviewed to make sure that it is still accurate. </a:t>
            </a:r>
          </a:p>
        </p:txBody>
      </p:sp>
      <p:sp>
        <p:nvSpPr>
          <p:cNvPr id="4" name="Slide Number Placeholder 3"/>
          <p:cNvSpPr>
            <a:spLocks noGrp="1"/>
          </p:cNvSpPr>
          <p:nvPr>
            <p:ph type="sldNum" sz="quarter" idx="5"/>
          </p:nvPr>
        </p:nvSpPr>
        <p:spPr/>
        <p:txBody>
          <a:bodyPr/>
          <a:lstStyle/>
          <a:p>
            <a:fld id="{E1F2C632-E035-4FBF-8D3F-129570134C5A}" type="slidenum">
              <a:rPr lang="en-US" smtClean="0"/>
              <a:t>33</a:t>
            </a:fld>
            <a:endParaRPr lang="en-US"/>
          </a:p>
        </p:txBody>
      </p:sp>
    </p:spTree>
    <p:extLst>
      <p:ext uri="{BB962C8B-B14F-4D97-AF65-F5344CB8AC3E}">
        <p14:creationId xmlns:p14="http://schemas.microsoft.com/office/powerpoint/2010/main" val="463206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respond.)</a:t>
            </a:r>
          </a:p>
          <a:p>
            <a:endParaRPr lang="en-US" i="1" dirty="0"/>
          </a:p>
          <a:p>
            <a:r>
              <a:rPr lang="en-US" i="0" dirty="0"/>
              <a:t>(click 1) Answer: False </a:t>
            </a:r>
            <a:r>
              <a:rPr lang="en-US" i="1" dirty="0"/>
              <a:t>(proceed to next slide to ask how many months off it is)</a:t>
            </a:r>
          </a:p>
          <a:p>
            <a:endParaRPr lang="en-US" i="1" dirty="0"/>
          </a:p>
        </p:txBody>
      </p:sp>
      <p:sp>
        <p:nvSpPr>
          <p:cNvPr id="4" name="Slide Number Placeholder 3"/>
          <p:cNvSpPr>
            <a:spLocks noGrp="1"/>
          </p:cNvSpPr>
          <p:nvPr>
            <p:ph type="sldNum" sz="quarter" idx="5"/>
          </p:nvPr>
        </p:nvSpPr>
        <p:spPr/>
        <p:txBody>
          <a:bodyPr/>
          <a:lstStyle/>
          <a:p>
            <a:fld id="{E1F2C632-E035-4FBF-8D3F-129570134C5A}" type="slidenum">
              <a:rPr lang="en-US" smtClean="0"/>
              <a:t>34</a:t>
            </a:fld>
            <a:endParaRPr lang="en-US"/>
          </a:p>
        </p:txBody>
      </p:sp>
    </p:spTree>
    <p:extLst>
      <p:ext uri="{BB962C8B-B14F-4D97-AF65-F5344CB8AC3E}">
        <p14:creationId xmlns:p14="http://schemas.microsoft.com/office/powerpoint/2010/main" val="10878165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Directions: Same PSR as the previous slide. Give participants time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7 months </a:t>
            </a:r>
            <a:r>
              <a:rPr lang="en-US" i="1" dirty="0"/>
              <a:t>- </a:t>
            </a:r>
            <a:r>
              <a:rPr lang="en-US" i="0" dirty="0"/>
              <a:t>Don’t forget that the schedule let date is the projected date and the management let date is one that is set by the let calendar. The difference between the two dates is how many months ahead or behind the schedule is. </a:t>
            </a:r>
          </a:p>
          <a:p>
            <a:endParaRPr lang="en-US" i="1" dirty="0"/>
          </a:p>
          <a:p>
            <a:endParaRPr lang="en-US" i="1" dirty="0"/>
          </a:p>
          <a:p>
            <a:endParaRPr lang="en-US" i="0" dirty="0"/>
          </a:p>
        </p:txBody>
      </p:sp>
      <p:sp>
        <p:nvSpPr>
          <p:cNvPr id="4" name="Slide Number Placeholder 3"/>
          <p:cNvSpPr>
            <a:spLocks noGrp="1"/>
          </p:cNvSpPr>
          <p:nvPr>
            <p:ph type="sldNum" sz="quarter" idx="5"/>
          </p:nvPr>
        </p:nvSpPr>
        <p:spPr/>
        <p:txBody>
          <a:bodyPr/>
          <a:lstStyle/>
          <a:p>
            <a:fld id="{E1F2C632-E035-4FBF-8D3F-129570134C5A}" type="slidenum">
              <a:rPr lang="en-US" smtClean="0"/>
              <a:t>35</a:t>
            </a:fld>
            <a:endParaRPr lang="en-US"/>
          </a:p>
        </p:txBody>
      </p:sp>
    </p:spTree>
    <p:extLst>
      <p:ext uri="{BB962C8B-B14F-4D97-AF65-F5344CB8AC3E}">
        <p14:creationId xmlns:p14="http://schemas.microsoft.com/office/powerpoint/2010/main" val="13687728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Participants should have a copy of this slide/PSR to help them read it better. Give participants time respond.]</a:t>
            </a:r>
          </a:p>
          <a:p>
            <a:endParaRPr lang="en-US" i="1" dirty="0"/>
          </a:p>
          <a:p>
            <a:r>
              <a:rPr lang="en-US" i="0" dirty="0"/>
              <a:t>(click 1) Answer: False </a:t>
            </a:r>
            <a:r>
              <a:rPr lang="en-US" i="1" dirty="0"/>
              <a:t>(go to the next slide to demonstrate how the PM will know it is false)</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36</a:t>
            </a:fld>
            <a:endParaRPr lang="en-US"/>
          </a:p>
        </p:txBody>
      </p:sp>
    </p:spTree>
    <p:extLst>
      <p:ext uri="{BB962C8B-B14F-4D97-AF65-F5344CB8AC3E}">
        <p14:creationId xmlns:p14="http://schemas.microsoft.com/office/powerpoint/2010/main" val="12362573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Same PSR as the previous slide. Give participants time respond.]</a:t>
            </a:r>
          </a:p>
          <a:p>
            <a:endParaRPr lang="en-US" i="1" dirty="0"/>
          </a:p>
          <a:p>
            <a:r>
              <a:rPr lang="en-US" i="0" dirty="0"/>
              <a:t>(click 1) Answer: C </a:t>
            </a:r>
            <a:r>
              <a:rPr lang="en-US" i="1" dirty="0"/>
              <a:t>- </a:t>
            </a:r>
            <a:r>
              <a:rPr lang="en-US" i="0" dirty="0"/>
              <a:t>Both the concept report and the environmental resource ID are shown as being 100% complete and an actual start and finish date.  After PM submits Concept Report, the next milestone for a PM is to request PFPR. Since PFPR has not been completed yet per the information in the schedule, it is the next activity to be associated with the milestone.  PFPR inspection is the meeting that is held after the PM requests the meeting. </a:t>
            </a:r>
          </a:p>
        </p:txBody>
      </p:sp>
      <p:sp>
        <p:nvSpPr>
          <p:cNvPr id="4" name="Slide Number Placeholder 3"/>
          <p:cNvSpPr>
            <a:spLocks noGrp="1"/>
          </p:cNvSpPr>
          <p:nvPr>
            <p:ph type="sldNum" sz="quarter" idx="5"/>
          </p:nvPr>
        </p:nvSpPr>
        <p:spPr/>
        <p:txBody>
          <a:bodyPr/>
          <a:lstStyle/>
          <a:p>
            <a:fld id="{E1F2C632-E035-4FBF-8D3F-129570134C5A}" type="slidenum">
              <a:rPr lang="en-US" smtClean="0"/>
              <a:t>37</a:t>
            </a:fld>
            <a:endParaRPr lang="en-US"/>
          </a:p>
        </p:txBody>
      </p:sp>
    </p:spTree>
    <p:extLst>
      <p:ext uri="{BB962C8B-B14F-4D97-AF65-F5344CB8AC3E}">
        <p14:creationId xmlns:p14="http://schemas.microsoft.com/office/powerpoint/2010/main" val="35363382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Same PSR as the previous slide. Give participants time respond.]</a:t>
            </a:r>
          </a:p>
          <a:p>
            <a:endParaRPr lang="en-US" i="1" dirty="0"/>
          </a:p>
          <a:p>
            <a:r>
              <a:rPr lang="en-US" i="0" dirty="0"/>
              <a:t>(click 1) Answer: False </a:t>
            </a:r>
            <a:r>
              <a:rPr lang="en-US" i="1" dirty="0"/>
              <a:t>- </a:t>
            </a:r>
            <a:r>
              <a:rPr lang="en-US" i="0" dirty="0"/>
              <a:t>Per the information on the schedule, PFPR inspection is projected to be held almost 2 months late. </a:t>
            </a:r>
          </a:p>
        </p:txBody>
      </p:sp>
      <p:sp>
        <p:nvSpPr>
          <p:cNvPr id="4" name="Slide Number Placeholder 3"/>
          <p:cNvSpPr>
            <a:spLocks noGrp="1"/>
          </p:cNvSpPr>
          <p:nvPr>
            <p:ph type="sldNum" sz="quarter" idx="5"/>
          </p:nvPr>
        </p:nvSpPr>
        <p:spPr/>
        <p:txBody>
          <a:bodyPr/>
          <a:lstStyle/>
          <a:p>
            <a:fld id="{E1F2C632-E035-4FBF-8D3F-129570134C5A}" type="slidenum">
              <a:rPr lang="en-US" smtClean="0"/>
              <a:t>38</a:t>
            </a:fld>
            <a:endParaRPr lang="en-US"/>
          </a:p>
        </p:txBody>
      </p:sp>
    </p:spTree>
    <p:extLst>
      <p:ext uri="{BB962C8B-B14F-4D97-AF65-F5344CB8AC3E}">
        <p14:creationId xmlns:p14="http://schemas.microsoft.com/office/powerpoint/2010/main" val="6003503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Directions: Same PSR as the previous slide. Give participants time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 </a:t>
            </a:r>
            <a:r>
              <a:rPr lang="en-US" i="1" dirty="0"/>
              <a:t>- </a:t>
            </a:r>
            <a:r>
              <a:rPr lang="en-US" i="0" dirty="0"/>
              <a:t>The schedule is showing as 4 months behind for let. The PFPR inspection was to be held by 7/24/24 per BL. The PM requesting PFPR comes before the inspection. The notes state that the request will not be until 10/17/25. None of the P6 information supports that the project is on schedule as stated in the PM notes.</a:t>
            </a:r>
          </a:p>
          <a:p>
            <a:endParaRPr lang="en-US" i="1" dirty="0"/>
          </a:p>
          <a:p>
            <a:endParaRPr lang="en-US" i="1" dirty="0"/>
          </a:p>
          <a:p>
            <a:endParaRPr lang="en-US" i="0" dirty="0"/>
          </a:p>
        </p:txBody>
      </p:sp>
      <p:sp>
        <p:nvSpPr>
          <p:cNvPr id="4" name="Slide Number Placeholder 3"/>
          <p:cNvSpPr>
            <a:spLocks noGrp="1"/>
          </p:cNvSpPr>
          <p:nvPr>
            <p:ph type="sldNum" sz="quarter" idx="5"/>
          </p:nvPr>
        </p:nvSpPr>
        <p:spPr/>
        <p:txBody>
          <a:bodyPr/>
          <a:lstStyle/>
          <a:p>
            <a:fld id="{E1F2C632-E035-4FBF-8D3F-129570134C5A}" type="slidenum">
              <a:rPr lang="en-US" smtClean="0"/>
              <a:t>39</a:t>
            </a:fld>
            <a:endParaRPr lang="en-US"/>
          </a:p>
        </p:txBody>
      </p:sp>
    </p:spTree>
    <p:extLst>
      <p:ext uri="{BB962C8B-B14F-4D97-AF65-F5344CB8AC3E}">
        <p14:creationId xmlns:p14="http://schemas.microsoft.com/office/powerpoint/2010/main" val="1815313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respond.)</a:t>
            </a:r>
          </a:p>
          <a:p>
            <a:endParaRPr lang="en-US" i="1" dirty="0"/>
          </a:p>
          <a:p>
            <a:r>
              <a:rPr lang="en-US" i="0" dirty="0"/>
              <a:t>(click 1) Answer: B -The number of days left to complete an activity is the remaining duration. Answer D was the formula for how to calculate the remaining duration. </a:t>
            </a:r>
          </a:p>
        </p:txBody>
      </p:sp>
      <p:sp>
        <p:nvSpPr>
          <p:cNvPr id="4" name="Slide Number Placeholder 3"/>
          <p:cNvSpPr>
            <a:spLocks noGrp="1"/>
          </p:cNvSpPr>
          <p:nvPr>
            <p:ph type="sldNum" sz="quarter" idx="5"/>
          </p:nvPr>
        </p:nvSpPr>
        <p:spPr/>
        <p:txBody>
          <a:bodyPr/>
          <a:lstStyle/>
          <a:p>
            <a:fld id="{E1F2C632-E035-4FBF-8D3F-129570134C5A}" type="slidenum">
              <a:rPr lang="en-US" smtClean="0"/>
              <a:t>4</a:t>
            </a:fld>
            <a:endParaRPr lang="en-US"/>
          </a:p>
        </p:txBody>
      </p:sp>
    </p:spTree>
    <p:extLst>
      <p:ext uri="{BB962C8B-B14F-4D97-AF65-F5344CB8AC3E}">
        <p14:creationId xmlns:p14="http://schemas.microsoft.com/office/powerpoint/2010/main" val="28512014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Directions: Same PSR as the previous slide. Give participants time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a:t>
            </a:r>
            <a:r>
              <a:rPr lang="en-US" i="1" dirty="0"/>
              <a:t>- </a:t>
            </a:r>
            <a:r>
              <a:rPr lang="en-US" i="0" dirty="0"/>
              <a:t>There is an actual start date. This means that some work has been completed. When a task has an actual start date, it cannot show as 0% complete. </a:t>
            </a:r>
            <a:endParaRPr lang="en-US" i="1" dirty="0"/>
          </a:p>
          <a:p>
            <a:endParaRPr lang="en-US" i="0" dirty="0"/>
          </a:p>
        </p:txBody>
      </p:sp>
      <p:sp>
        <p:nvSpPr>
          <p:cNvPr id="4" name="Slide Number Placeholder 3"/>
          <p:cNvSpPr>
            <a:spLocks noGrp="1"/>
          </p:cNvSpPr>
          <p:nvPr>
            <p:ph type="sldNum" sz="quarter" idx="5"/>
          </p:nvPr>
        </p:nvSpPr>
        <p:spPr/>
        <p:txBody>
          <a:bodyPr/>
          <a:lstStyle/>
          <a:p>
            <a:fld id="{E1F2C632-E035-4FBF-8D3F-129570134C5A}" type="slidenum">
              <a:rPr lang="en-US" smtClean="0"/>
              <a:t>40</a:t>
            </a:fld>
            <a:endParaRPr lang="en-US"/>
          </a:p>
        </p:txBody>
      </p:sp>
    </p:spTree>
    <p:extLst>
      <p:ext uri="{BB962C8B-B14F-4D97-AF65-F5344CB8AC3E}">
        <p14:creationId xmlns:p14="http://schemas.microsoft.com/office/powerpoint/2010/main" val="994891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respond.)</a:t>
            </a:r>
          </a:p>
          <a:p>
            <a:endParaRPr lang="en-US" i="1" dirty="0"/>
          </a:p>
          <a:p>
            <a:r>
              <a:rPr lang="en-US" i="0" dirty="0"/>
              <a:t>(click 1) Answer: A </a:t>
            </a:r>
            <a:r>
              <a:rPr lang="en-US" i="1" dirty="0"/>
              <a:t>- </a:t>
            </a:r>
            <a:r>
              <a:rPr lang="en-US" i="0" dirty="0"/>
              <a:t>Predecessors are tasks that either start before or must be completed before another activity. Successors either start after a predecessor has started or after the predecessor has completed. </a:t>
            </a:r>
          </a:p>
        </p:txBody>
      </p:sp>
      <p:sp>
        <p:nvSpPr>
          <p:cNvPr id="4" name="Slide Number Placeholder 3"/>
          <p:cNvSpPr>
            <a:spLocks noGrp="1"/>
          </p:cNvSpPr>
          <p:nvPr>
            <p:ph type="sldNum" sz="quarter" idx="5"/>
          </p:nvPr>
        </p:nvSpPr>
        <p:spPr/>
        <p:txBody>
          <a:bodyPr/>
          <a:lstStyle/>
          <a:p>
            <a:fld id="{E1F2C632-E035-4FBF-8D3F-129570134C5A}" type="slidenum">
              <a:rPr lang="en-US" smtClean="0"/>
              <a:t>5</a:t>
            </a:fld>
            <a:endParaRPr lang="en-US"/>
          </a:p>
        </p:txBody>
      </p:sp>
    </p:spTree>
    <p:extLst>
      <p:ext uri="{BB962C8B-B14F-4D97-AF65-F5344CB8AC3E}">
        <p14:creationId xmlns:p14="http://schemas.microsoft.com/office/powerpoint/2010/main" val="2275481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respond.)</a:t>
            </a:r>
          </a:p>
          <a:p>
            <a:endParaRPr lang="en-US" i="1" dirty="0"/>
          </a:p>
          <a:p>
            <a:r>
              <a:rPr lang="en-US" i="0" dirty="0"/>
              <a:t>(click 1) Answer: False </a:t>
            </a:r>
            <a:r>
              <a:rPr lang="en-US" i="1" dirty="0"/>
              <a:t>- </a:t>
            </a:r>
            <a:r>
              <a:rPr lang="en-US" i="0" dirty="0"/>
              <a:t>Although the PM does use it as a tool to help accurately report the project’s status, evaluate risk, and develop a recovery plan if needed, it is also used by GDOT management. GDOT management uses the schedule to determine if funds will be authorized on time, to plan the budget for letting projects, and to provide information to people outside of GDOT. </a:t>
            </a:r>
          </a:p>
        </p:txBody>
      </p:sp>
      <p:sp>
        <p:nvSpPr>
          <p:cNvPr id="4" name="Slide Number Placeholder 3"/>
          <p:cNvSpPr>
            <a:spLocks noGrp="1"/>
          </p:cNvSpPr>
          <p:nvPr>
            <p:ph type="sldNum" sz="quarter" idx="5"/>
          </p:nvPr>
        </p:nvSpPr>
        <p:spPr/>
        <p:txBody>
          <a:bodyPr/>
          <a:lstStyle/>
          <a:p>
            <a:fld id="{E1F2C632-E035-4FBF-8D3F-129570134C5A}" type="slidenum">
              <a:rPr lang="en-US" smtClean="0"/>
              <a:t>6</a:t>
            </a:fld>
            <a:endParaRPr lang="en-US"/>
          </a:p>
        </p:txBody>
      </p:sp>
    </p:spTree>
    <p:extLst>
      <p:ext uri="{BB962C8B-B14F-4D97-AF65-F5344CB8AC3E}">
        <p14:creationId xmlns:p14="http://schemas.microsoft.com/office/powerpoint/2010/main" val="1814041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discuss in a little more depth the parts of the schedules that are involved on all OPD delivered projects.</a:t>
            </a:r>
          </a:p>
        </p:txBody>
      </p:sp>
      <p:sp>
        <p:nvSpPr>
          <p:cNvPr id="4" name="Slide Number Placeholder 3"/>
          <p:cNvSpPr>
            <a:spLocks noGrp="1"/>
          </p:cNvSpPr>
          <p:nvPr>
            <p:ph type="sldNum" sz="quarter" idx="5"/>
          </p:nvPr>
        </p:nvSpPr>
        <p:spPr/>
        <p:txBody>
          <a:bodyPr/>
          <a:lstStyle/>
          <a:p>
            <a:fld id="{E1F2C632-E035-4FBF-8D3F-129570134C5A}" type="slidenum">
              <a:rPr lang="en-US" smtClean="0"/>
              <a:t>7</a:t>
            </a:fld>
            <a:endParaRPr lang="en-US"/>
          </a:p>
        </p:txBody>
      </p:sp>
    </p:spTree>
    <p:extLst>
      <p:ext uri="{BB962C8B-B14F-4D97-AF65-F5344CB8AC3E}">
        <p14:creationId xmlns:p14="http://schemas.microsoft.com/office/powerpoint/2010/main" val="279320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(click 1) Metrics provide a way for the PM have clear communication with OPD management. This check and balance system that provides a way for the PM to understand what expectations are for their role. </a:t>
            </a:r>
          </a:p>
          <a:p>
            <a:pPr marL="0" indent="0">
              <a:buFontTx/>
              <a:buNone/>
            </a:pPr>
            <a:endParaRPr lang="en-US" dirty="0"/>
          </a:p>
          <a:p>
            <a:pPr marL="0" indent="0">
              <a:buFontTx/>
              <a:buNone/>
            </a:pPr>
            <a:r>
              <a:rPr lang="en-US" dirty="0"/>
              <a:t>(click 2) It also is way for management to measure performance for specific tasks. </a:t>
            </a:r>
          </a:p>
          <a:p>
            <a:pPr marL="0" indent="0">
              <a:buFontTx/>
              <a:buNone/>
            </a:pPr>
            <a:endParaRPr lang="en-US" dirty="0"/>
          </a:p>
          <a:p>
            <a:pPr marL="0" indent="0">
              <a:buFontTx/>
              <a:buNone/>
            </a:pPr>
            <a:r>
              <a:rPr lang="en-US" dirty="0"/>
              <a:t>(click 3) Through the evaluation of metrics, a PM can build trust and a positive reputation with leadership. </a:t>
            </a:r>
          </a:p>
          <a:p>
            <a:pPr marL="0" indent="0">
              <a:buFontTx/>
              <a:buNone/>
            </a:pPr>
            <a:endParaRPr lang="en-US" dirty="0"/>
          </a:p>
          <a:p>
            <a:pPr marL="0" indent="0">
              <a:buFontTx/>
              <a:buNone/>
            </a:pPr>
            <a:r>
              <a:rPr lang="en-US" dirty="0"/>
              <a:t>(click 4) It also provides an assessment of where improvement may be needed for the PM. </a:t>
            </a:r>
          </a:p>
          <a:p>
            <a:pPr marL="0" indent="0">
              <a:buFontTx/>
              <a:buNone/>
            </a:pP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8</a:t>
            </a:fld>
            <a:endParaRPr lang="en-US"/>
          </a:p>
        </p:txBody>
      </p:sp>
    </p:spTree>
    <p:extLst>
      <p:ext uri="{BB962C8B-B14F-4D97-AF65-F5344CB8AC3E}">
        <p14:creationId xmlns:p14="http://schemas.microsoft.com/office/powerpoint/2010/main" val="2260565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metrics that the PM must keep compliant that involve Primavera P6. </a:t>
            </a:r>
          </a:p>
          <a:p>
            <a:r>
              <a:rPr lang="en-US" dirty="0"/>
              <a:t>(click 1) Every project must have an approved schedule. There is a formal process of preparing the initial schedule and then submitting it to the Schedule Review Committee for approval. How can a project be managed properly if it is missing the schedule pillar of the project management?</a:t>
            </a:r>
          </a:p>
          <a:p>
            <a:endParaRPr lang="en-US" dirty="0"/>
          </a:p>
          <a:p>
            <a:r>
              <a:rPr lang="en-US" dirty="0"/>
              <a:t>(click 2) The schedule sets the baseline dates which the PM must meet for the three milestones. The three PM milestones are PM submit concept report, PM request PFPR, and PM request FFPR. </a:t>
            </a:r>
          </a:p>
          <a:p>
            <a:endParaRPr lang="en-US" dirty="0"/>
          </a:p>
          <a:p>
            <a:r>
              <a:rPr lang="en-US" dirty="0"/>
              <a:t>(click 3) The PM must update the TPro PM notes, as well as the ROW/Let Notes monthly. Part of the reporting is using the information from the P6 schedule to determine if the project is on baseline, off baseline, or at risk. </a:t>
            </a:r>
          </a:p>
          <a:p>
            <a:endParaRPr lang="en-US" dirty="0"/>
          </a:p>
          <a:p>
            <a:r>
              <a:rPr lang="en-US" dirty="0"/>
              <a:t>(click 4) Sometimes it is not possible to recover the schedule. When recovery is not possible, then a project change request form may be required. If it is known that a PCRF is required, the PM is responsible to prepare and submit the PCRF as soon as possible to avoid further delays. </a:t>
            </a:r>
          </a:p>
          <a:p>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9</a:t>
            </a:fld>
            <a:endParaRPr lang="en-US"/>
          </a:p>
        </p:txBody>
      </p:sp>
    </p:spTree>
    <p:extLst>
      <p:ext uri="{BB962C8B-B14F-4D97-AF65-F5344CB8AC3E}">
        <p14:creationId xmlns:p14="http://schemas.microsoft.com/office/powerpoint/2010/main" val="4002334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_pic bkgd">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A3BADB4-CA97-46E1-B96D-A67BE2483084}"/>
              </a:ext>
            </a:extLst>
          </p:cNvPr>
          <p:cNvSpPr>
            <a:spLocks noGrp="1"/>
          </p:cNvSpPr>
          <p:nvPr>
            <p:ph type="ctrTitle"/>
          </p:nvPr>
        </p:nvSpPr>
        <p:spPr>
          <a:xfrm>
            <a:off x="381000" y="999343"/>
            <a:ext cx="8632371" cy="2387600"/>
          </a:xfrm>
        </p:spPr>
        <p:txBody>
          <a:bodyPr lIns="0" rIns="0" anchor="b"/>
          <a:lstStyle>
            <a:lvl1pPr algn="l">
              <a:lnSpc>
                <a:spcPct val="100000"/>
              </a:lnSpc>
              <a:defRPr sz="6000">
                <a:solidFill>
                  <a:schemeClr val="bg1"/>
                </a:solidFill>
                <a:latin typeface="+mn-lt"/>
              </a:defRPr>
            </a:lvl1pPr>
          </a:lstStyle>
          <a:p>
            <a:r>
              <a:rPr lang="en-US"/>
              <a:t>Click to edit Master title style</a:t>
            </a:r>
          </a:p>
        </p:txBody>
      </p:sp>
      <p:sp>
        <p:nvSpPr>
          <p:cNvPr id="10" name="Subtitle 2">
            <a:extLst>
              <a:ext uri="{FF2B5EF4-FFF2-40B4-BE49-F238E27FC236}">
                <a16:creationId xmlns:a16="http://schemas.microsoft.com/office/drawing/2014/main" id="{2A0F12D5-B145-40D7-8FA8-B1BF6E1BFAAF}"/>
              </a:ext>
            </a:extLst>
          </p:cNvPr>
          <p:cNvSpPr>
            <a:spLocks noGrp="1"/>
          </p:cNvSpPr>
          <p:nvPr>
            <p:ph type="subTitle" idx="1"/>
          </p:nvPr>
        </p:nvSpPr>
        <p:spPr>
          <a:xfrm>
            <a:off x="381000" y="3901186"/>
            <a:ext cx="8632371" cy="1520825"/>
          </a:xfrm>
        </p:spPr>
        <p:txBody>
          <a:bodyPr lIns="0" rIns="0" numCol="3" spcCol="274320">
            <a:normAutofit/>
          </a:bodyPr>
          <a:lstStyle>
            <a:lvl1pPr marL="0" indent="0" algn="l">
              <a:lnSpc>
                <a:spcPct val="125000"/>
              </a:lnSpc>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41290007"/>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10/29/2025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10/29/2025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10/29/2025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icture_right-content_lef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342900"/>
            <a:ext cx="5341070" cy="1264919"/>
          </a:xfrm>
        </p:spPr>
        <p:txBody>
          <a:bodyPr lIns="0" rIns="0">
            <a:normAutofit/>
          </a:bodyPr>
          <a:lstStyle>
            <a:lvl1pPr>
              <a:lnSpc>
                <a:spcPct val="125000"/>
              </a:lnSpc>
              <a:defRPr sz="2700">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381000" y="2057400"/>
            <a:ext cx="5341070" cy="3665220"/>
          </a:xfrm>
        </p:spPr>
        <p:txBody>
          <a:bodyPr lIns="0" rIns="0">
            <a:normAutofit/>
          </a:bodyPr>
          <a:lstStyle>
            <a:lvl1pPr marL="0" indent="0">
              <a:lnSpc>
                <a:spcPct val="125000"/>
              </a:lnSpc>
              <a:spcAft>
                <a:spcPts val="300"/>
              </a:spcAft>
              <a:buNone/>
              <a:defRPr sz="2000"/>
            </a:lvl1pPr>
            <a:lvl2pPr marL="457200" indent="0">
              <a:lnSpc>
                <a:spcPct val="125000"/>
              </a:lnSpc>
              <a:spcAft>
                <a:spcPts val="300"/>
              </a:spcAft>
              <a:buNone/>
              <a:defRPr sz="2000"/>
            </a:lvl2pPr>
          </a:lstStyle>
          <a:p>
            <a:pPr lvl="0"/>
            <a:r>
              <a:rPr lang="en-US"/>
              <a:t>Click to edit Master text styles</a:t>
            </a:r>
          </a:p>
          <a:p>
            <a:pPr lvl="1"/>
            <a:r>
              <a:rPr lang="en-US"/>
              <a:t>Second level</a:t>
            </a:r>
          </a:p>
        </p:txBody>
      </p:sp>
      <p:sp>
        <p:nvSpPr>
          <p:cNvPr id="6" name="Slide Number Placeholder 5">
            <a:extLst>
              <a:ext uri="{FF2B5EF4-FFF2-40B4-BE49-F238E27FC236}">
                <a16:creationId xmlns:a16="http://schemas.microsoft.com/office/drawing/2014/main" id="{F5234537-FD0F-43CD-BE00-56BABFDBFDB4}"/>
              </a:ext>
            </a:extLst>
          </p:cNvPr>
          <p:cNvSpPr>
            <a:spLocks noGrp="1"/>
          </p:cNvSpPr>
          <p:nvPr>
            <p:ph type="sldNum" sz="quarter" idx="12"/>
          </p:nvPr>
        </p:nvSpPr>
        <p:spPr>
          <a:xfrm>
            <a:off x="10981944" y="6292342"/>
            <a:ext cx="938784" cy="365125"/>
          </a:xfrm>
          <a:prstGeom prst="rect">
            <a:avLst/>
          </a:prstGeom>
        </p:spPr>
        <p:txBody>
          <a:bodyPr/>
          <a:lstStyle/>
          <a:p>
            <a:fld id="{57EC5AC7-3F73-4490-80E2-2FA8D13751D7}" type="slidenum">
              <a:rPr lang="en-US" smtClean="0"/>
              <a:t>‹#›</a:t>
            </a:fld>
            <a:endParaRPr lang="en-US"/>
          </a:p>
        </p:txBody>
      </p:sp>
      <p:sp>
        <p:nvSpPr>
          <p:cNvPr id="5" name="Picture Placeholder 4">
            <a:extLst>
              <a:ext uri="{FF2B5EF4-FFF2-40B4-BE49-F238E27FC236}">
                <a16:creationId xmlns:a16="http://schemas.microsoft.com/office/drawing/2014/main" id="{1D1C8D12-760A-4D80-B39D-8FA092BEDC10}"/>
              </a:ext>
            </a:extLst>
          </p:cNvPr>
          <p:cNvSpPr>
            <a:spLocks noGrp="1"/>
          </p:cNvSpPr>
          <p:nvPr>
            <p:ph type="pic" sz="quarter" idx="13"/>
          </p:nvPr>
        </p:nvSpPr>
        <p:spPr>
          <a:xfrm>
            <a:off x="6096000" y="0"/>
            <a:ext cx="6096000" cy="6858000"/>
          </a:xfrm>
          <a:pattFill prst="lgCheck">
            <a:fgClr>
              <a:schemeClr val="bg2"/>
            </a:fgClr>
            <a:bgClr>
              <a:schemeClr val="bg1"/>
            </a:bgClr>
          </a:pattFill>
        </p:spPr>
        <p:txBody>
          <a:bodyPr vert="horz" lIns="0" tIns="45720" rIns="0" bIns="45720" rtlCol="0">
            <a:normAutofit/>
          </a:bodyPr>
          <a:lstStyle>
            <a:lvl1pPr>
              <a:defRPr lang="en-US" dirty="0"/>
            </a:lvl1pPr>
          </a:lstStyle>
          <a:p>
            <a:pPr lvl="0"/>
            <a:r>
              <a:rPr lang="en-US"/>
              <a:t>Click icon to add picture</a:t>
            </a:r>
          </a:p>
        </p:txBody>
      </p:sp>
    </p:spTree>
    <p:extLst>
      <p:ext uri="{BB962C8B-B14F-4D97-AF65-F5344CB8AC3E}">
        <p14:creationId xmlns:p14="http://schemas.microsoft.com/office/powerpoint/2010/main" val="3825535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icture_left-content-r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6529612" y="423512"/>
            <a:ext cx="5341070" cy="1251283"/>
          </a:xfrm>
        </p:spPr>
        <p:txBody>
          <a:bodyPr lIns="0" rIns="0">
            <a:normAutofit/>
          </a:bodyPr>
          <a:lstStyle>
            <a:lvl1pPr>
              <a:lnSpc>
                <a:spcPct val="125000"/>
              </a:lnSpc>
              <a:defRPr sz="2700">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6529612" y="2057400"/>
            <a:ext cx="5341070" cy="3665220"/>
          </a:xfrm>
        </p:spPr>
        <p:txBody>
          <a:bodyPr lIns="0" rIns="0">
            <a:normAutofit/>
          </a:bodyPr>
          <a:lstStyle>
            <a:lvl1pPr marL="0" indent="0">
              <a:lnSpc>
                <a:spcPct val="125000"/>
              </a:lnSpc>
              <a:spcAft>
                <a:spcPts val="300"/>
              </a:spcAft>
              <a:buNone/>
              <a:defRPr sz="2000"/>
            </a:lvl1pPr>
            <a:lvl2pPr marL="457200" indent="0">
              <a:lnSpc>
                <a:spcPct val="125000"/>
              </a:lnSpc>
              <a:spcAft>
                <a:spcPts val="300"/>
              </a:spcAft>
              <a:buNone/>
              <a:defRPr sz="2000"/>
            </a:lvl2pPr>
          </a:lstStyle>
          <a:p>
            <a:pPr lvl="0"/>
            <a:r>
              <a:rPr lang="en-US"/>
              <a:t>Click to edit Master text styles</a:t>
            </a:r>
          </a:p>
          <a:p>
            <a:pPr lvl="1"/>
            <a:r>
              <a:rPr lang="en-US"/>
              <a:t>Second level</a:t>
            </a:r>
          </a:p>
        </p:txBody>
      </p:sp>
      <p:sp>
        <p:nvSpPr>
          <p:cNvPr id="5" name="Picture Placeholder 4">
            <a:extLst>
              <a:ext uri="{FF2B5EF4-FFF2-40B4-BE49-F238E27FC236}">
                <a16:creationId xmlns:a16="http://schemas.microsoft.com/office/drawing/2014/main" id="{1D1C8D12-760A-4D80-B39D-8FA092BEDC10}"/>
              </a:ext>
            </a:extLst>
          </p:cNvPr>
          <p:cNvSpPr>
            <a:spLocks noGrp="1"/>
          </p:cNvSpPr>
          <p:nvPr>
            <p:ph type="pic" sz="quarter" idx="13"/>
          </p:nvPr>
        </p:nvSpPr>
        <p:spPr>
          <a:xfrm>
            <a:off x="0" y="0"/>
            <a:ext cx="6096000" cy="6858000"/>
          </a:xfrm>
          <a:pattFill prst="lgCheck">
            <a:fgClr>
              <a:schemeClr val="bg2"/>
            </a:fgClr>
            <a:bgClr>
              <a:schemeClr val="bg1"/>
            </a:bgClr>
          </a:pattFill>
        </p:spPr>
        <p:txBody>
          <a:bodyPr vert="horz" lIns="0" tIns="45720" rIns="0" bIns="45720" rtlCol="0">
            <a:normAutofit/>
          </a:bodyPr>
          <a:lstStyle>
            <a:lvl1pPr>
              <a:defRPr lang="en-US" dirty="0"/>
            </a:lvl1pPr>
          </a:lstStyle>
          <a:p>
            <a:pPr lvl="0"/>
            <a:r>
              <a:rPr lang="en-US"/>
              <a:t>Click icon to add picture</a:t>
            </a:r>
          </a:p>
        </p:txBody>
      </p:sp>
    </p:spTree>
    <p:extLst>
      <p:ext uri="{BB962C8B-B14F-4D97-AF65-F5344CB8AC3E}">
        <p14:creationId xmlns:p14="http://schemas.microsoft.com/office/powerpoint/2010/main" val="1338410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_color bkg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15BCE-6391-4493-B4CD-FB2BAA4700AF}"/>
              </a:ext>
            </a:extLst>
          </p:cNvPr>
          <p:cNvSpPr>
            <a:spLocks noGrp="1"/>
          </p:cNvSpPr>
          <p:nvPr>
            <p:ph type="title"/>
          </p:nvPr>
        </p:nvSpPr>
        <p:spPr>
          <a:xfrm>
            <a:off x="381000" y="530969"/>
            <a:ext cx="7103882" cy="2852737"/>
          </a:xfrm>
        </p:spPr>
        <p:txBody>
          <a:bodyPr lIns="0" rIns="0" anchor="b"/>
          <a:lstStyle>
            <a:lvl1pPr>
              <a:lnSpc>
                <a:spcPct val="100000"/>
              </a:lnSpc>
              <a:defRPr sz="6000">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0E095DDA-AF04-4EF1-AE0A-B9F06948A81D}"/>
              </a:ext>
            </a:extLst>
          </p:cNvPr>
          <p:cNvSpPr>
            <a:spLocks noGrp="1"/>
          </p:cNvSpPr>
          <p:nvPr>
            <p:ph type="body" idx="1"/>
          </p:nvPr>
        </p:nvSpPr>
        <p:spPr>
          <a:xfrm>
            <a:off x="381000" y="3898845"/>
            <a:ext cx="7103882" cy="1808535"/>
          </a:xfrm>
        </p:spPr>
        <p:txBody>
          <a:bodyPr lIns="0" rIns="0"/>
          <a:lstStyle>
            <a:lvl1pPr marL="0" indent="0">
              <a:lnSpc>
                <a:spcPct val="125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011419875"/>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icture Right_captio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A1B49-7762-493C-BA00-0A7648974059}"/>
              </a:ext>
            </a:extLst>
          </p:cNvPr>
          <p:cNvSpPr>
            <a:spLocks noGrp="1"/>
          </p:cNvSpPr>
          <p:nvPr>
            <p:ph type="title"/>
          </p:nvPr>
        </p:nvSpPr>
        <p:spPr>
          <a:xfrm>
            <a:off x="381000" y="1617133"/>
            <a:ext cx="5312790" cy="3649133"/>
          </a:xfrm>
        </p:spPr>
        <p:txBody>
          <a:bodyPr lIns="0" rIns="0" bIns="0" anchor="ctr">
            <a:normAutofit/>
          </a:bodyPr>
          <a:lstStyle>
            <a:lvl1pPr algn="ctr">
              <a:lnSpc>
                <a:spcPct val="100000"/>
              </a:lnSpc>
              <a:defRPr sz="3600"/>
            </a:lvl1pPr>
          </a:lstStyle>
          <a:p>
            <a:r>
              <a:rPr lang="en-US"/>
              <a:t>Click to edit Master title style</a:t>
            </a:r>
          </a:p>
        </p:txBody>
      </p:sp>
      <p:sp>
        <p:nvSpPr>
          <p:cNvPr id="3" name="Picture Placeholder 2">
            <a:extLst>
              <a:ext uri="{FF2B5EF4-FFF2-40B4-BE49-F238E27FC236}">
                <a16:creationId xmlns:a16="http://schemas.microsoft.com/office/drawing/2014/main" id="{EEC93E36-F060-4B48-9E74-F44AA8244D31}"/>
              </a:ext>
            </a:extLst>
          </p:cNvPr>
          <p:cNvSpPr>
            <a:spLocks noGrp="1"/>
          </p:cNvSpPr>
          <p:nvPr>
            <p:ph type="pic" idx="1"/>
          </p:nvPr>
        </p:nvSpPr>
        <p:spPr>
          <a:xfrm>
            <a:off x="6096000" y="0"/>
            <a:ext cx="6096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Tree>
    <p:extLst>
      <p:ext uri="{BB962C8B-B14F-4D97-AF65-F5344CB8AC3E}">
        <p14:creationId xmlns:p14="http://schemas.microsoft.com/office/powerpoint/2010/main" val="1496422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_pic bkgd">
    <p:bg>
      <p:bgPr>
        <a:solidFill>
          <a:schemeClr val="bg1"/>
        </a:solidFill>
        <a:effectLst/>
      </p:bgPr>
    </p:bg>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2A0F12D5-B145-40D7-8FA8-B1BF6E1BFAAF}"/>
              </a:ext>
            </a:extLst>
          </p:cNvPr>
          <p:cNvSpPr>
            <a:spLocks noGrp="1"/>
          </p:cNvSpPr>
          <p:nvPr>
            <p:ph type="subTitle" idx="1"/>
          </p:nvPr>
        </p:nvSpPr>
        <p:spPr>
          <a:xfrm>
            <a:off x="381000" y="3901186"/>
            <a:ext cx="8632371" cy="1520825"/>
          </a:xfrm>
        </p:spPr>
        <p:txBody>
          <a:bodyPr lIns="0" rIns="0" numCol="3" spcCol="274320">
            <a:normAutofit/>
          </a:bodyPr>
          <a:lstStyle>
            <a:lvl1pPr marL="0" indent="0" algn="l">
              <a:lnSpc>
                <a:spcPct val="125000"/>
              </a:lnSpc>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22322504"/>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fographic_color bkg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342900"/>
            <a:ext cx="11430000" cy="902462"/>
          </a:xfrm>
        </p:spPr>
        <p:txBody>
          <a:bodyPr lIns="0" rIns="0">
            <a:normAutofit/>
          </a:bodyPr>
          <a:lstStyle>
            <a:lvl1pPr>
              <a:lnSpc>
                <a:spcPct val="125000"/>
              </a:lnSpc>
              <a:defRPr sz="2700">
                <a:latin typeface="+mj-lt"/>
              </a:defRPr>
            </a:lvl1pPr>
          </a:lstStyle>
          <a:p>
            <a:r>
              <a:rPr lang="en-US"/>
              <a:t>Click to edit Master title style</a:t>
            </a:r>
          </a:p>
        </p:txBody>
      </p:sp>
      <p:sp>
        <p:nvSpPr>
          <p:cNvPr id="11" name="Content Placeholder 2">
            <a:extLst>
              <a:ext uri="{FF2B5EF4-FFF2-40B4-BE49-F238E27FC236}">
                <a16:creationId xmlns:a16="http://schemas.microsoft.com/office/drawing/2014/main" id="{327BE390-97AC-433E-8292-459BA7F5319D}"/>
              </a:ext>
            </a:extLst>
          </p:cNvPr>
          <p:cNvSpPr>
            <a:spLocks noGrp="1"/>
          </p:cNvSpPr>
          <p:nvPr>
            <p:ph idx="1"/>
          </p:nvPr>
        </p:nvSpPr>
        <p:spPr>
          <a:xfrm>
            <a:off x="381000" y="1736035"/>
            <a:ext cx="11430000" cy="4216709"/>
          </a:xfrm>
        </p:spPr>
        <p:txBody>
          <a:bodyPr lIns="0" rIns="0">
            <a:normAutofit/>
          </a:bodyPr>
          <a:lstStyle>
            <a:lvl1pPr marL="0" indent="0">
              <a:lnSpc>
                <a:spcPct val="125000"/>
              </a:lnSpc>
              <a:buFontTx/>
              <a:buNone/>
              <a:defRPr sz="2000"/>
            </a:lvl1pPr>
            <a:lvl2pPr>
              <a:defRPr sz="1600"/>
            </a:lvl2pPr>
          </a:lstStyle>
          <a:p>
            <a:pPr lvl="0"/>
            <a:r>
              <a:rPr lang="en-US"/>
              <a:t>Click to edit Master text styles</a:t>
            </a:r>
          </a:p>
        </p:txBody>
      </p:sp>
    </p:spTree>
    <p:extLst>
      <p:ext uri="{BB962C8B-B14F-4D97-AF65-F5344CB8AC3E}">
        <p14:creationId xmlns:p14="http://schemas.microsoft.com/office/powerpoint/2010/main" val="250855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_color bkg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4A286-2B23-4A2F-8695-832BDCFAF216}"/>
              </a:ext>
            </a:extLst>
          </p:cNvPr>
          <p:cNvSpPr>
            <a:spLocks noGrp="1"/>
          </p:cNvSpPr>
          <p:nvPr>
            <p:ph type="ctrTitle"/>
          </p:nvPr>
        </p:nvSpPr>
        <p:spPr>
          <a:xfrm>
            <a:off x="381000" y="999343"/>
            <a:ext cx="8632371" cy="2387600"/>
          </a:xfrm>
        </p:spPr>
        <p:txBody>
          <a:bodyPr lIns="0" rIns="0" anchor="b"/>
          <a:lstStyle>
            <a:lvl1pPr algn="l">
              <a:lnSpc>
                <a:spcPct val="100000"/>
              </a:lnSpc>
              <a:defRPr sz="6000">
                <a:solidFill>
                  <a:schemeClr val="bg1"/>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8D82993A-5A9F-407E-ACEE-7BAC3AB49553}"/>
              </a:ext>
            </a:extLst>
          </p:cNvPr>
          <p:cNvSpPr>
            <a:spLocks noGrp="1"/>
          </p:cNvSpPr>
          <p:nvPr>
            <p:ph type="subTitle" idx="1"/>
          </p:nvPr>
        </p:nvSpPr>
        <p:spPr>
          <a:xfrm>
            <a:off x="381000" y="3901186"/>
            <a:ext cx="8632371" cy="1520825"/>
          </a:xfrm>
        </p:spPr>
        <p:txBody>
          <a:bodyPr lIns="0" rIns="0" numCol="3" spcCol="274320">
            <a:normAutofit/>
          </a:bodyPr>
          <a:lstStyle>
            <a:lvl1pPr marL="0" indent="0" algn="l">
              <a:lnSpc>
                <a:spcPct val="125000"/>
              </a:lnSpc>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Picture 4">
            <a:extLst>
              <a:ext uri="{FF2B5EF4-FFF2-40B4-BE49-F238E27FC236}">
                <a16:creationId xmlns:a16="http://schemas.microsoft.com/office/drawing/2014/main" id="{07C918F6-170C-478D-B921-35DE6F3783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8883" y="6172199"/>
            <a:ext cx="1234758" cy="350729"/>
          </a:xfrm>
          <a:prstGeom prst="rect">
            <a:avLst/>
          </a:prstGeom>
        </p:spPr>
      </p:pic>
    </p:spTree>
    <p:extLst>
      <p:ext uri="{BB962C8B-B14F-4D97-AF65-F5344CB8AC3E}">
        <p14:creationId xmlns:p14="http://schemas.microsoft.com/office/powerpoint/2010/main" val="1142613658"/>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12.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 Id="rId14" Type="http://schemas.openxmlformats.org/officeDocument/2006/relationships/image" Target="../media/image38.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0.sv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45.sv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48.sv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sv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0.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0.xml"/><Relationship Id="rId4" Type="http://schemas.openxmlformats.org/officeDocument/2006/relationships/image" Target="../media/image6.sv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5.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7.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0.xm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86820" y="4813803"/>
            <a:ext cx="9144000" cy="677863"/>
          </a:xfrm>
        </p:spPr>
        <p:txBody>
          <a:bodyPr/>
          <a:lstStyle/>
          <a:p>
            <a:r>
              <a:rPr lang="en-US" sz="7200" dirty="0"/>
              <a:t>P6 Compliance</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6823" y="150294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09.17.2025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89463" y="3090068"/>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1916503" y="406233"/>
            <a:ext cx="8358993" cy="3466213"/>
          </a:xfrm>
        </p:spPr>
        <p:txBody>
          <a:bodyPr vert="horz" lIns="91440" tIns="45720" rIns="91440" bIns="45720" rtlCol="0" anchor="b">
            <a:normAutofit/>
          </a:bodyPr>
          <a:lstStyle/>
          <a:p>
            <a:pPr>
              <a:lnSpc>
                <a:spcPct val="90000"/>
              </a:lnSpc>
            </a:pPr>
            <a:r>
              <a:rPr lang="en-US" dirty="0">
                <a:solidFill>
                  <a:srgbClr val="045594"/>
                </a:solidFill>
                <a:latin typeface="+mj-lt"/>
              </a:rPr>
              <a:t>P6 Schedule: What Is It?</a:t>
            </a:r>
          </a:p>
        </p:txBody>
      </p:sp>
    </p:spTree>
    <p:extLst>
      <p:ext uri="{BB962C8B-B14F-4D97-AF65-F5344CB8AC3E}">
        <p14:creationId xmlns:p14="http://schemas.microsoft.com/office/powerpoint/2010/main" val="2304610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5E47D-295E-7B91-D395-BF543974CFC1}"/>
              </a:ext>
            </a:extLst>
          </p:cNvPr>
          <p:cNvSpPr>
            <a:spLocks noGrp="1"/>
          </p:cNvSpPr>
          <p:nvPr>
            <p:ph type="title"/>
          </p:nvPr>
        </p:nvSpPr>
        <p:spPr>
          <a:xfrm>
            <a:off x="1191673" y="99903"/>
            <a:ext cx="9581147" cy="1105326"/>
          </a:xfrm>
        </p:spPr>
        <p:txBody>
          <a:bodyPr/>
          <a:lstStyle/>
          <a:p>
            <a:pPr algn="ctr"/>
            <a:r>
              <a:rPr lang="en-US" sz="3600" dirty="0">
                <a:solidFill>
                  <a:srgbClr val="000000"/>
                </a:solidFill>
                <a:latin typeface="+mj-lt"/>
              </a:rPr>
              <a:t>P6 Schedules</a:t>
            </a:r>
          </a:p>
        </p:txBody>
      </p:sp>
      <p:grpSp>
        <p:nvGrpSpPr>
          <p:cNvPr id="4" name="Group 3">
            <a:extLst>
              <a:ext uri="{FF2B5EF4-FFF2-40B4-BE49-F238E27FC236}">
                <a16:creationId xmlns:a16="http://schemas.microsoft.com/office/drawing/2014/main" id="{6A2665E3-3C39-143A-B906-9DE6FB733976}"/>
              </a:ext>
            </a:extLst>
          </p:cNvPr>
          <p:cNvGrpSpPr/>
          <p:nvPr/>
        </p:nvGrpSpPr>
        <p:grpSpPr>
          <a:xfrm>
            <a:off x="530055" y="2728940"/>
            <a:ext cx="3254727" cy="2349244"/>
            <a:chOff x="352687" y="2257618"/>
            <a:chExt cx="3254727" cy="2349244"/>
          </a:xfrm>
        </p:grpSpPr>
        <p:sp>
          <p:nvSpPr>
            <p:cNvPr id="5" name="Rectangle: Rounded Corners 4">
              <a:extLst>
                <a:ext uri="{FF2B5EF4-FFF2-40B4-BE49-F238E27FC236}">
                  <a16:creationId xmlns:a16="http://schemas.microsoft.com/office/drawing/2014/main" id="{A6F1D4D3-AFBE-C376-EAF8-B5C5DD010AF0}"/>
                </a:ext>
              </a:extLst>
            </p:cNvPr>
            <p:cNvSpPr/>
            <p:nvPr/>
          </p:nvSpPr>
          <p:spPr>
            <a:xfrm>
              <a:off x="1206018" y="2257618"/>
              <a:ext cx="1548066" cy="1576446"/>
            </a:xfrm>
            <a:prstGeom prst="round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6" name="Graphic 18" descr="Workflow with solid fill">
              <a:extLst>
                <a:ext uri="{FF2B5EF4-FFF2-40B4-BE49-F238E27FC236}">
                  <a16:creationId xmlns:a16="http://schemas.microsoft.com/office/drawing/2014/main" id="{AB92224E-E313-6A1B-8E1D-ECBD15D8C71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1597" y="2388675"/>
              <a:ext cx="1216909" cy="1216909"/>
            </a:xfrm>
            <a:prstGeom prst="rect">
              <a:avLst/>
            </a:prstGeom>
          </p:spPr>
        </p:pic>
        <p:sp>
          <p:nvSpPr>
            <p:cNvPr id="7" name="Freeform: Shape 6">
              <a:extLst>
                <a:ext uri="{FF2B5EF4-FFF2-40B4-BE49-F238E27FC236}">
                  <a16:creationId xmlns:a16="http://schemas.microsoft.com/office/drawing/2014/main" id="{DF3439A1-C5B7-38A2-CE2A-32383E5FAEB1}"/>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PDP Tasks</a:t>
              </a:r>
            </a:p>
          </p:txBody>
        </p:sp>
      </p:grpSp>
      <p:grpSp>
        <p:nvGrpSpPr>
          <p:cNvPr id="8" name="Group 7">
            <a:extLst>
              <a:ext uri="{FF2B5EF4-FFF2-40B4-BE49-F238E27FC236}">
                <a16:creationId xmlns:a16="http://schemas.microsoft.com/office/drawing/2014/main" id="{8CA6E534-A114-4D8F-821E-2728E9F6955B}"/>
              </a:ext>
            </a:extLst>
          </p:cNvPr>
          <p:cNvGrpSpPr/>
          <p:nvPr/>
        </p:nvGrpSpPr>
        <p:grpSpPr>
          <a:xfrm>
            <a:off x="4354884" y="2737423"/>
            <a:ext cx="3254727" cy="2349244"/>
            <a:chOff x="352687" y="2257618"/>
            <a:chExt cx="3254727" cy="2349244"/>
          </a:xfrm>
        </p:grpSpPr>
        <p:sp>
          <p:nvSpPr>
            <p:cNvPr id="9" name="Rectangle: Rounded Corners 8">
              <a:extLst>
                <a:ext uri="{FF2B5EF4-FFF2-40B4-BE49-F238E27FC236}">
                  <a16:creationId xmlns:a16="http://schemas.microsoft.com/office/drawing/2014/main" id="{AA25E1F2-A1A9-377F-F06B-16D2CB4C66F1}"/>
                </a:ext>
              </a:extLst>
            </p:cNvPr>
            <p:cNvSpPr/>
            <p:nvPr/>
          </p:nvSpPr>
          <p:spPr>
            <a:xfrm>
              <a:off x="1206018" y="2257618"/>
              <a:ext cx="1548066" cy="1576446"/>
            </a:xfrm>
            <a:prstGeom prst="round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10" name="Graphic 18" descr="Blog with solid fill">
              <a:extLst>
                <a:ext uri="{FF2B5EF4-FFF2-40B4-BE49-F238E27FC236}">
                  <a16:creationId xmlns:a16="http://schemas.microsoft.com/office/drawing/2014/main" id="{7AC6942E-60FD-013C-A9A6-A254520DE08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371597" y="2388675"/>
              <a:ext cx="1216909" cy="1216909"/>
            </a:xfrm>
            <a:prstGeom prst="rect">
              <a:avLst/>
            </a:prstGeom>
          </p:spPr>
        </p:pic>
        <p:sp>
          <p:nvSpPr>
            <p:cNvPr id="11" name="Freeform: Shape 10">
              <a:extLst>
                <a:ext uri="{FF2B5EF4-FFF2-40B4-BE49-F238E27FC236}">
                  <a16:creationId xmlns:a16="http://schemas.microsoft.com/office/drawing/2014/main" id="{FAB7774B-659E-8494-93A3-FCCE46A2BE89}"/>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OPC Template</a:t>
              </a:r>
            </a:p>
          </p:txBody>
        </p:sp>
      </p:grpSp>
      <p:grpSp>
        <p:nvGrpSpPr>
          <p:cNvPr id="12" name="Group 11">
            <a:extLst>
              <a:ext uri="{FF2B5EF4-FFF2-40B4-BE49-F238E27FC236}">
                <a16:creationId xmlns:a16="http://schemas.microsoft.com/office/drawing/2014/main" id="{F1F0753A-3576-AB00-1408-9C6FE991ED16}"/>
              </a:ext>
            </a:extLst>
          </p:cNvPr>
          <p:cNvGrpSpPr/>
          <p:nvPr/>
        </p:nvGrpSpPr>
        <p:grpSpPr>
          <a:xfrm>
            <a:off x="8256880" y="2737423"/>
            <a:ext cx="3254727" cy="2349244"/>
            <a:chOff x="352687" y="2257618"/>
            <a:chExt cx="3254727" cy="2349244"/>
          </a:xfrm>
        </p:grpSpPr>
        <p:sp>
          <p:nvSpPr>
            <p:cNvPr id="13" name="Rectangle: Rounded Corners 12">
              <a:extLst>
                <a:ext uri="{FF2B5EF4-FFF2-40B4-BE49-F238E27FC236}">
                  <a16:creationId xmlns:a16="http://schemas.microsoft.com/office/drawing/2014/main" id="{2738B9B0-3CA7-644A-3035-473BFC582662}"/>
                </a:ext>
              </a:extLst>
            </p:cNvPr>
            <p:cNvSpPr/>
            <p:nvPr/>
          </p:nvSpPr>
          <p:spPr>
            <a:xfrm>
              <a:off x="1206018" y="2257618"/>
              <a:ext cx="1548066" cy="1576446"/>
            </a:xfrm>
            <a:prstGeom prst="round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14" name="Graphic 18" descr="Blueprint with solid fill">
              <a:extLst>
                <a:ext uri="{FF2B5EF4-FFF2-40B4-BE49-F238E27FC236}">
                  <a16:creationId xmlns:a16="http://schemas.microsoft.com/office/drawing/2014/main" id="{0F527A3B-5D77-B067-B2D1-DA14EAC23B8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371597" y="2388675"/>
              <a:ext cx="1216909" cy="1216909"/>
            </a:xfrm>
            <a:prstGeom prst="rect">
              <a:avLst/>
            </a:prstGeom>
          </p:spPr>
        </p:pic>
        <p:sp>
          <p:nvSpPr>
            <p:cNvPr id="15" name="Freeform: Shape 14">
              <a:extLst>
                <a:ext uri="{FF2B5EF4-FFF2-40B4-BE49-F238E27FC236}">
                  <a16:creationId xmlns:a16="http://schemas.microsoft.com/office/drawing/2014/main" id="{42ECA5C5-8868-765D-7A6F-B5E9ADA4E4C9}"/>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Preconstruction Schedule</a:t>
              </a:r>
            </a:p>
          </p:txBody>
        </p:sp>
      </p:grpSp>
    </p:spTree>
    <p:extLst>
      <p:ext uri="{BB962C8B-B14F-4D97-AF65-F5344CB8AC3E}">
        <p14:creationId xmlns:p14="http://schemas.microsoft.com/office/powerpoint/2010/main" val="306396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5E47D-295E-7B91-D395-BF543974CFC1}"/>
              </a:ext>
            </a:extLst>
          </p:cNvPr>
          <p:cNvSpPr>
            <a:spLocks noGrp="1"/>
          </p:cNvSpPr>
          <p:nvPr>
            <p:ph type="title"/>
          </p:nvPr>
        </p:nvSpPr>
        <p:spPr>
          <a:xfrm>
            <a:off x="1193290" y="49948"/>
            <a:ext cx="10049339" cy="1105326"/>
          </a:xfrm>
        </p:spPr>
        <p:txBody>
          <a:bodyPr>
            <a:normAutofit/>
          </a:bodyPr>
          <a:lstStyle/>
          <a:p>
            <a:pPr algn="ctr"/>
            <a:r>
              <a:rPr lang="en-US" sz="3600" dirty="0">
                <a:solidFill>
                  <a:srgbClr val="000000"/>
                </a:solidFill>
                <a:latin typeface="+mj-lt"/>
              </a:rPr>
              <a:t>P6 Schedules: Main Components</a:t>
            </a:r>
          </a:p>
        </p:txBody>
      </p:sp>
      <p:grpSp>
        <p:nvGrpSpPr>
          <p:cNvPr id="12" name="Group 11">
            <a:extLst>
              <a:ext uri="{FF2B5EF4-FFF2-40B4-BE49-F238E27FC236}">
                <a16:creationId xmlns:a16="http://schemas.microsoft.com/office/drawing/2014/main" id="{F1F0753A-3576-AB00-1408-9C6FE991ED16}"/>
              </a:ext>
            </a:extLst>
          </p:cNvPr>
          <p:cNvGrpSpPr/>
          <p:nvPr/>
        </p:nvGrpSpPr>
        <p:grpSpPr>
          <a:xfrm>
            <a:off x="662761" y="1328313"/>
            <a:ext cx="3254727" cy="2349244"/>
            <a:chOff x="352687" y="2257618"/>
            <a:chExt cx="3254727" cy="2349244"/>
          </a:xfrm>
        </p:grpSpPr>
        <p:sp>
          <p:nvSpPr>
            <p:cNvPr id="13" name="Rectangle: Rounded Corners 12">
              <a:extLst>
                <a:ext uri="{FF2B5EF4-FFF2-40B4-BE49-F238E27FC236}">
                  <a16:creationId xmlns:a16="http://schemas.microsoft.com/office/drawing/2014/main" id="{2738B9B0-3CA7-644A-3035-473BFC582662}"/>
                </a:ext>
              </a:extLst>
            </p:cNvPr>
            <p:cNvSpPr/>
            <p:nvPr/>
          </p:nvSpPr>
          <p:spPr>
            <a:xfrm>
              <a:off x="1206018" y="2257618"/>
              <a:ext cx="1548066" cy="1576446"/>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14" name="Graphic 18" descr="Blueprint with solid fill">
              <a:extLst>
                <a:ext uri="{FF2B5EF4-FFF2-40B4-BE49-F238E27FC236}">
                  <a16:creationId xmlns:a16="http://schemas.microsoft.com/office/drawing/2014/main" id="{0F527A3B-5D77-B067-B2D1-DA14EAC23B8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1597" y="2388675"/>
              <a:ext cx="1216909" cy="1216909"/>
            </a:xfrm>
            <a:prstGeom prst="rect">
              <a:avLst/>
            </a:prstGeom>
          </p:spPr>
        </p:pic>
        <p:sp>
          <p:nvSpPr>
            <p:cNvPr id="15" name="Freeform: Shape 14">
              <a:extLst>
                <a:ext uri="{FF2B5EF4-FFF2-40B4-BE49-F238E27FC236}">
                  <a16:creationId xmlns:a16="http://schemas.microsoft.com/office/drawing/2014/main" id="{42ECA5C5-8868-765D-7A6F-B5E9ADA4E4C9}"/>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Design Phases</a:t>
              </a:r>
            </a:p>
          </p:txBody>
        </p:sp>
      </p:grpSp>
      <p:grpSp>
        <p:nvGrpSpPr>
          <p:cNvPr id="19" name="Group 18">
            <a:extLst>
              <a:ext uri="{FF2B5EF4-FFF2-40B4-BE49-F238E27FC236}">
                <a16:creationId xmlns:a16="http://schemas.microsoft.com/office/drawing/2014/main" id="{043CFCDB-E56E-793A-9796-BE72B3189640}"/>
              </a:ext>
            </a:extLst>
          </p:cNvPr>
          <p:cNvGrpSpPr/>
          <p:nvPr/>
        </p:nvGrpSpPr>
        <p:grpSpPr>
          <a:xfrm>
            <a:off x="8629206" y="1328313"/>
            <a:ext cx="3420305" cy="2349244"/>
            <a:chOff x="187109" y="2257618"/>
            <a:chExt cx="3420305" cy="2349244"/>
          </a:xfrm>
        </p:grpSpPr>
        <p:sp>
          <p:nvSpPr>
            <p:cNvPr id="20" name="Rectangle: Rounded Corners 19">
              <a:extLst>
                <a:ext uri="{FF2B5EF4-FFF2-40B4-BE49-F238E27FC236}">
                  <a16:creationId xmlns:a16="http://schemas.microsoft.com/office/drawing/2014/main" id="{76D94157-F8C0-DE88-9CF1-129C6B10D6A2}"/>
                </a:ext>
              </a:extLst>
            </p:cNvPr>
            <p:cNvSpPr/>
            <p:nvPr/>
          </p:nvSpPr>
          <p:spPr>
            <a:xfrm>
              <a:off x="1206018" y="2257618"/>
              <a:ext cx="1548066" cy="1576446"/>
            </a:xfrm>
            <a:prstGeom prst="roundRect">
              <a:avLst/>
            </a:prstGeom>
            <a:solidFill>
              <a:srgbClr val="0043C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21" name="Graphic 18" descr="Tree With Roots with solid fill">
              <a:extLst>
                <a:ext uri="{FF2B5EF4-FFF2-40B4-BE49-F238E27FC236}">
                  <a16:creationId xmlns:a16="http://schemas.microsoft.com/office/drawing/2014/main" id="{4EA1DEE9-2FFB-24D8-CFCE-59BD8DDC62E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371597" y="2388675"/>
              <a:ext cx="1216909" cy="1216909"/>
            </a:xfrm>
            <a:prstGeom prst="rect">
              <a:avLst/>
            </a:prstGeom>
          </p:spPr>
        </p:pic>
        <p:sp>
          <p:nvSpPr>
            <p:cNvPr id="22" name="Freeform: Shape 21">
              <a:extLst>
                <a:ext uri="{FF2B5EF4-FFF2-40B4-BE49-F238E27FC236}">
                  <a16:creationId xmlns:a16="http://schemas.microsoft.com/office/drawing/2014/main" id="{729D967E-4180-D64C-1EE5-B4F8A612EC63}"/>
                </a:ext>
              </a:extLst>
            </p:cNvPr>
            <p:cNvSpPr/>
            <p:nvPr/>
          </p:nvSpPr>
          <p:spPr>
            <a:xfrm>
              <a:off x="187109" y="4050484"/>
              <a:ext cx="3420305"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Environmental Process</a:t>
              </a:r>
            </a:p>
          </p:txBody>
        </p:sp>
      </p:grpSp>
      <p:grpSp>
        <p:nvGrpSpPr>
          <p:cNvPr id="23" name="Group 22">
            <a:extLst>
              <a:ext uri="{FF2B5EF4-FFF2-40B4-BE49-F238E27FC236}">
                <a16:creationId xmlns:a16="http://schemas.microsoft.com/office/drawing/2014/main" id="{E6DB5971-B78D-9409-561B-52AAB4DF9D1D}"/>
              </a:ext>
            </a:extLst>
          </p:cNvPr>
          <p:cNvGrpSpPr/>
          <p:nvPr/>
        </p:nvGrpSpPr>
        <p:grpSpPr>
          <a:xfrm>
            <a:off x="4476710" y="1328313"/>
            <a:ext cx="4038610" cy="2349244"/>
            <a:chOff x="238801" y="2257618"/>
            <a:chExt cx="4038610" cy="2349244"/>
          </a:xfrm>
        </p:grpSpPr>
        <p:sp>
          <p:nvSpPr>
            <p:cNvPr id="24" name="Rectangle: Rounded Corners 23">
              <a:extLst>
                <a:ext uri="{FF2B5EF4-FFF2-40B4-BE49-F238E27FC236}">
                  <a16:creationId xmlns:a16="http://schemas.microsoft.com/office/drawing/2014/main" id="{550C43BC-A14F-4F31-DCDC-D72C1AE22C36}"/>
                </a:ext>
              </a:extLst>
            </p:cNvPr>
            <p:cNvSpPr/>
            <p:nvPr/>
          </p:nvSpPr>
          <p:spPr>
            <a:xfrm>
              <a:off x="1206018" y="2257618"/>
              <a:ext cx="1548066" cy="1576446"/>
            </a:xfrm>
            <a:prstGeom prst="roundRect">
              <a:avLst/>
            </a:prstGeom>
            <a:solidFill>
              <a:srgbClr val="00329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25" name="Graphic 18" descr="Leaky Tap with solid fill">
              <a:extLst>
                <a:ext uri="{FF2B5EF4-FFF2-40B4-BE49-F238E27FC236}">
                  <a16:creationId xmlns:a16="http://schemas.microsoft.com/office/drawing/2014/main" id="{519A4FEC-D568-21EC-4A9E-635EE97317AC}"/>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371597" y="2388675"/>
              <a:ext cx="1216909" cy="1216909"/>
            </a:xfrm>
            <a:prstGeom prst="rect">
              <a:avLst/>
            </a:prstGeom>
          </p:spPr>
        </p:pic>
        <p:sp>
          <p:nvSpPr>
            <p:cNvPr id="26" name="Freeform: Shape 25">
              <a:extLst>
                <a:ext uri="{FF2B5EF4-FFF2-40B4-BE49-F238E27FC236}">
                  <a16:creationId xmlns:a16="http://schemas.microsoft.com/office/drawing/2014/main" id="{BF3219BB-5DA5-6AE9-E2B9-E38987A73A4C}"/>
                </a:ext>
              </a:extLst>
            </p:cNvPr>
            <p:cNvSpPr/>
            <p:nvPr/>
          </p:nvSpPr>
          <p:spPr>
            <a:xfrm>
              <a:off x="238801" y="4050484"/>
              <a:ext cx="4038610"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Utility Coordination</a:t>
              </a:r>
            </a:p>
          </p:txBody>
        </p:sp>
      </p:grpSp>
      <p:grpSp>
        <p:nvGrpSpPr>
          <p:cNvPr id="27" name="Group 26">
            <a:extLst>
              <a:ext uri="{FF2B5EF4-FFF2-40B4-BE49-F238E27FC236}">
                <a16:creationId xmlns:a16="http://schemas.microsoft.com/office/drawing/2014/main" id="{58618E50-B3BC-C508-7890-AF316C793DD1}"/>
              </a:ext>
            </a:extLst>
          </p:cNvPr>
          <p:cNvGrpSpPr/>
          <p:nvPr/>
        </p:nvGrpSpPr>
        <p:grpSpPr>
          <a:xfrm>
            <a:off x="4301912" y="4023635"/>
            <a:ext cx="4213408" cy="2349244"/>
            <a:chOff x="29574" y="2257618"/>
            <a:chExt cx="4213408" cy="2349244"/>
          </a:xfrm>
        </p:grpSpPr>
        <p:sp>
          <p:nvSpPr>
            <p:cNvPr id="28" name="Rectangle: Rounded Corners 27">
              <a:extLst>
                <a:ext uri="{FF2B5EF4-FFF2-40B4-BE49-F238E27FC236}">
                  <a16:creationId xmlns:a16="http://schemas.microsoft.com/office/drawing/2014/main" id="{76512F9B-BB0E-1BC6-218C-EE5977DD4CB4}"/>
                </a:ext>
              </a:extLst>
            </p:cNvPr>
            <p:cNvSpPr/>
            <p:nvPr/>
          </p:nvSpPr>
          <p:spPr>
            <a:xfrm>
              <a:off x="1206018" y="2257618"/>
              <a:ext cx="1548066" cy="1576446"/>
            </a:xfrm>
            <a:prstGeom prst="roundRect">
              <a:avLst/>
            </a:prstGeom>
            <a:solidFill>
              <a:srgbClr val="258DE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29" name="Graphic 18" descr="Architecture with solid fill">
              <a:extLst>
                <a:ext uri="{FF2B5EF4-FFF2-40B4-BE49-F238E27FC236}">
                  <a16:creationId xmlns:a16="http://schemas.microsoft.com/office/drawing/2014/main" id="{A04077AD-DBD0-ED37-686C-C5BBED77A60F}"/>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371597" y="2388675"/>
              <a:ext cx="1216909" cy="1216909"/>
            </a:xfrm>
            <a:prstGeom prst="rect">
              <a:avLst/>
            </a:prstGeom>
          </p:spPr>
        </p:pic>
        <p:sp>
          <p:nvSpPr>
            <p:cNvPr id="30" name="Freeform: Shape 29">
              <a:extLst>
                <a:ext uri="{FF2B5EF4-FFF2-40B4-BE49-F238E27FC236}">
                  <a16:creationId xmlns:a16="http://schemas.microsoft.com/office/drawing/2014/main" id="{0F4D58D6-7580-755F-7694-C78D299361B2}"/>
                </a:ext>
              </a:extLst>
            </p:cNvPr>
            <p:cNvSpPr/>
            <p:nvPr/>
          </p:nvSpPr>
          <p:spPr>
            <a:xfrm>
              <a:off x="29574" y="4050484"/>
              <a:ext cx="4213408"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ROW Design &amp; Acquisition   (if applicable)</a:t>
              </a:r>
            </a:p>
          </p:txBody>
        </p:sp>
      </p:grpSp>
      <p:grpSp>
        <p:nvGrpSpPr>
          <p:cNvPr id="31" name="Group 30">
            <a:extLst>
              <a:ext uri="{FF2B5EF4-FFF2-40B4-BE49-F238E27FC236}">
                <a16:creationId xmlns:a16="http://schemas.microsoft.com/office/drawing/2014/main" id="{E0B0C12C-4C8E-5D64-00A5-C9360D578285}"/>
              </a:ext>
            </a:extLst>
          </p:cNvPr>
          <p:cNvGrpSpPr/>
          <p:nvPr/>
        </p:nvGrpSpPr>
        <p:grpSpPr>
          <a:xfrm>
            <a:off x="680779" y="4023635"/>
            <a:ext cx="3254727" cy="2349244"/>
            <a:chOff x="352687" y="2257618"/>
            <a:chExt cx="3254727" cy="2349244"/>
          </a:xfrm>
        </p:grpSpPr>
        <p:sp>
          <p:nvSpPr>
            <p:cNvPr id="32" name="Rectangle: Rounded Corners 31">
              <a:extLst>
                <a:ext uri="{FF2B5EF4-FFF2-40B4-BE49-F238E27FC236}">
                  <a16:creationId xmlns:a16="http://schemas.microsoft.com/office/drawing/2014/main" id="{A0A659A6-7A65-242C-D1CE-85C0520ABF20}"/>
                </a:ext>
              </a:extLst>
            </p:cNvPr>
            <p:cNvSpPr/>
            <p:nvPr/>
          </p:nvSpPr>
          <p:spPr>
            <a:xfrm>
              <a:off x="1206018" y="2257618"/>
              <a:ext cx="1548066" cy="1576446"/>
            </a:xfrm>
            <a:prstGeom prst="roundRect">
              <a:avLst/>
            </a:prstGeom>
            <a:solidFill>
              <a:srgbClr val="0055F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33" name="Graphic 18" descr="Diploma with solid fill">
              <a:extLst>
                <a:ext uri="{FF2B5EF4-FFF2-40B4-BE49-F238E27FC236}">
                  <a16:creationId xmlns:a16="http://schemas.microsoft.com/office/drawing/2014/main" id="{D74B52A6-98FD-7EFA-764A-EC8ECB57EF43}"/>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371597" y="2388675"/>
              <a:ext cx="1216909" cy="1216909"/>
            </a:xfrm>
            <a:prstGeom prst="rect">
              <a:avLst/>
            </a:prstGeom>
          </p:spPr>
        </p:pic>
        <p:sp>
          <p:nvSpPr>
            <p:cNvPr id="34" name="Freeform: Shape 33">
              <a:extLst>
                <a:ext uri="{FF2B5EF4-FFF2-40B4-BE49-F238E27FC236}">
                  <a16:creationId xmlns:a16="http://schemas.microsoft.com/office/drawing/2014/main" id="{D936EEF0-09B1-66F6-F957-F5E053E1B25D}"/>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Certifications</a:t>
              </a:r>
            </a:p>
          </p:txBody>
        </p:sp>
      </p:grpSp>
      <p:grpSp>
        <p:nvGrpSpPr>
          <p:cNvPr id="35" name="Group 34">
            <a:extLst>
              <a:ext uri="{FF2B5EF4-FFF2-40B4-BE49-F238E27FC236}">
                <a16:creationId xmlns:a16="http://schemas.microsoft.com/office/drawing/2014/main" id="{42B1F483-2C2C-011F-8714-8AADB45AFD31}"/>
              </a:ext>
            </a:extLst>
          </p:cNvPr>
          <p:cNvGrpSpPr/>
          <p:nvPr/>
        </p:nvGrpSpPr>
        <p:grpSpPr>
          <a:xfrm>
            <a:off x="8881726" y="4023635"/>
            <a:ext cx="3254727" cy="2349244"/>
            <a:chOff x="352687" y="2257618"/>
            <a:chExt cx="3254727" cy="2349244"/>
          </a:xfrm>
        </p:grpSpPr>
        <p:sp>
          <p:nvSpPr>
            <p:cNvPr id="36" name="Rectangle: Rounded Corners 35">
              <a:extLst>
                <a:ext uri="{FF2B5EF4-FFF2-40B4-BE49-F238E27FC236}">
                  <a16:creationId xmlns:a16="http://schemas.microsoft.com/office/drawing/2014/main" id="{EDCCFAD8-22D7-8C24-ECBF-F8C32C57021B}"/>
                </a:ext>
              </a:extLst>
            </p:cNvPr>
            <p:cNvSpPr/>
            <p:nvPr/>
          </p:nvSpPr>
          <p:spPr>
            <a:xfrm>
              <a:off x="1206018" y="2257618"/>
              <a:ext cx="1548066" cy="1576446"/>
            </a:xfrm>
            <a:prstGeom prst="roundRect">
              <a:avLst/>
            </a:prstGeom>
            <a:solidFill>
              <a:srgbClr val="7AB5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37" name="Graphic 18" descr="Contract with solid fill">
              <a:extLst>
                <a:ext uri="{FF2B5EF4-FFF2-40B4-BE49-F238E27FC236}">
                  <a16:creationId xmlns:a16="http://schemas.microsoft.com/office/drawing/2014/main" id="{9A58D13D-959B-DAF5-53ED-CA8CDC203F06}"/>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371597" y="2388675"/>
              <a:ext cx="1216909" cy="1216909"/>
            </a:xfrm>
            <a:prstGeom prst="rect">
              <a:avLst/>
            </a:prstGeom>
          </p:spPr>
        </p:pic>
        <p:sp>
          <p:nvSpPr>
            <p:cNvPr id="38" name="Freeform: Shape 37">
              <a:extLst>
                <a:ext uri="{FF2B5EF4-FFF2-40B4-BE49-F238E27FC236}">
                  <a16:creationId xmlns:a16="http://schemas.microsoft.com/office/drawing/2014/main" id="{F706E855-A45A-00F8-CF1C-501929F5C57D}"/>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Procurement</a:t>
              </a:r>
            </a:p>
          </p:txBody>
        </p:sp>
      </p:grpSp>
    </p:spTree>
    <p:extLst>
      <p:ext uri="{BB962C8B-B14F-4D97-AF65-F5344CB8AC3E}">
        <p14:creationId xmlns:p14="http://schemas.microsoft.com/office/powerpoint/2010/main" val="87356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538407" y="1195271"/>
            <a:ext cx="11115186" cy="3046529"/>
          </a:xfrm>
        </p:spPr>
        <p:txBody>
          <a:bodyPr vert="horz" lIns="91440" tIns="45720" rIns="91440" bIns="45720" rtlCol="0" anchor="b">
            <a:normAutofit/>
          </a:bodyPr>
          <a:lstStyle/>
          <a:p>
            <a:pPr>
              <a:lnSpc>
                <a:spcPct val="90000"/>
              </a:lnSpc>
            </a:pPr>
            <a:r>
              <a:rPr lang="en-US" kern="1200" dirty="0">
                <a:solidFill>
                  <a:srgbClr val="045594"/>
                </a:solidFill>
                <a:latin typeface="+mj-lt"/>
                <a:ea typeface="+mn-ea"/>
                <a:cs typeface="+mn-cs"/>
              </a:rPr>
              <a:t>P6 Schedule: </a:t>
            </a:r>
            <a:br>
              <a:rPr lang="en-US" kern="1200" dirty="0">
                <a:solidFill>
                  <a:srgbClr val="045594"/>
                </a:solidFill>
                <a:latin typeface="+mj-lt"/>
                <a:ea typeface="+mn-ea"/>
                <a:cs typeface="+mn-cs"/>
              </a:rPr>
            </a:br>
            <a:r>
              <a:rPr lang="en-US" kern="1200" dirty="0">
                <a:solidFill>
                  <a:srgbClr val="045594"/>
                </a:solidFill>
                <a:latin typeface="+mj-lt"/>
                <a:ea typeface="+mn-ea"/>
                <a:cs typeface="+mn-cs"/>
              </a:rPr>
              <a:t>Why Must It Be Accurate?</a:t>
            </a:r>
            <a:endParaRPr lang="en-US" dirty="0">
              <a:solidFill>
                <a:srgbClr val="045594"/>
              </a:solidFill>
              <a:latin typeface="+mj-lt"/>
            </a:endParaRPr>
          </a:p>
        </p:txBody>
      </p:sp>
    </p:spTree>
    <p:extLst>
      <p:ext uri="{BB962C8B-B14F-4D97-AF65-F5344CB8AC3E}">
        <p14:creationId xmlns:p14="http://schemas.microsoft.com/office/powerpoint/2010/main" val="3563728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A4574-E996-4CC5-0001-B2B4C4E3050F}"/>
              </a:ext>
            </a:extLst>
          </p:cNvPr>
          <p:cNvSpPr>
            <a:spLocks noGrp="1"/>
          </p:cNvSpPr>
          <p:nvPr>
            <p:ph type="title"/>
          </p:nvPr>
        </p:nvSpPr>
        <p:spPr>
          <a:xfrm>
            <a:off x="268457" y="1604433"/>
            <a:ext cx="6624711" cy="3649133"/>
          </a:xfrm>
        </p:spPr>
        <p:txBody>
          <a:bodyPr anchor="ctr">
            <a:normAutofit/>
          </a:bodyPr>
          <a:lstStyle/>
          <a:p>
            <a:r>
              <a:rPr lang="en-US" sz="4400" dirty="0">
                <a:solidFill>
                  <a:srgbClr val="045594"/>
                </a:solidFill>
              </a:rPr>
              <a:t>P6 is a Communication Tool</a:t>
            </a:r>
          </a:p>
        </p:txBody>
      </p:sp>
      <p:pic>
        <p:nvPicPr>
          <p:cNvPr id="5" name="Graphic 4" descr="Call center with solid fill">
            <a:extLst>
              <a:ext uri="{FF2B5EF4-FFF2-40B4-BE49-F238E27FC236}">
                <a16:creationId xmlns:a16="http://schemas.microsoft.com/office/drawing/2014/main" id="{33CFB8F4-760D-C5D6-3450-0431463175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381000"/>
            <a:ext cx="6096000" cy="6096000"/>
          </a:xfrm>
          <a:prstGeom prst="rect">
            <a:avLst/>
          </a:prstGeom>
        </p:spPr>
      </p:pic>
    </p:spTree>
    <p:extLst>
      <p:ext uri="{BB962C8B-B14F-4D97-AF65-F5344CB8AC3E}">
        <p14:creationId xmlns:p14="http://schemas.microsoft.com/office/powerpoint/2010/main" val="614554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A4574-E996-4CC5-0001-B2B4C4E3050F}"/>
              </a:ext>
            </a:extLst>
          </p:cNvPr>
          <p:cNvSpPr>
            <a:spLocks noGrp="1"/>
          </p:cNvSpPr>
          <p:nvPr>
            <p:ph type="title"/>
          </p:nvPr>
        </p:nvSpPr>
        <p:spPr>
          <a:xfrm>
            <a:off x="3025725" y="246184"/>
            <a:ext cx="6624711" cy="1054361"/>
          </a:xfrm>
        </p:spPr>
        <p:txBody>
          <a:bodyPr anchor="ctr">
            <a:normAutofit/>
          </a:bodyPr>
          <a:lstStyle/>
          <a:p>
            <a:r>
              <a:rPr lang="en-US" sz="2800" dirty="0">
                <a:solidFill>
                  <a:srgbClr val="000000"/>
                </a:solidFill>
                <a:latin typeface="+mj-lt"/>
              </a:rPr>
              <a:t>P6 Schedule: 3 Sets of Dates </a:t>
            </a:r>
          </a:p>
        </p:txBody>
      </p:sp>
      <p:graphicFrame>
        <p:nvGraphicFramePr>
          <p:cNvPr id="16" name="Table 15">
            <a:extLst>
              <a:ext uri="{FF2B5EF4-FFF2-40B4-BE49-F238E27FC236}">
                <a16:creationId xmlns:a16="http://schemas.microsoft.com/office/drawing/2014/main" id="{BE3979F2-06E6-544D-0F84-9B0869842358}"/>
              </a:ext>
            </a:extLst>
          </p:cNvPr>
          <p:cNvGraphicFramePr>
            <a:graphicFrameLocks noGrp="1"/>
          </p:cNvGraphicFramePr>
          <p:nvPr>
            <p:extLst>
              <p:ext uri="{D42A27DB-BD31-4B8C-83A1-F6EECF244321}">
                <p14:modId xmlns:p14="http://schemas.microsoft.com/office/powerpoint/2010/main" val="19201847"/>
              </p:ext>
            </p:extLst>
          </p:nvPr>
        </p:nvGraphicFramePr>
        <p:xfrm>
          <a:off x="2099797" y="1242190"/>
          <a:ext cx="8476566" cy="4955067"/>
        </p:xfrm>
        <a:graphic>
          <a:graphicData uri="http://schemas.openxmlformats.org/drawingml/2006/table">
            <a:tbl>
              <a:tblPr firstRow="1" bandRow="1">
                <a:tableStyleId>{21E4AEA4-8DFA-4A89-87EB-49C32662AFE0}</a:tableStyleId>
              </a:tblPr>
              <a:tblGrid>
                <a:gridCol w="2825522">
                  <a:extLst>
                    <a:ext uri="{9D8B030D-6E8A-4147-A177-3AD203B41FA5}">
                      <a16:colId xmlns:a16="http://schemas.microsoft.com/office/drawing/2014/main" val="1215341501"/>
                    </a:ext>
                  </a:extLst>
                </a:gridCol>
                <a:gridCol w="2825522">
                  <a:extLst>
                    <a:ext uri="{9D8B030D-6E8A-4147-A177-3AD203B41FA5}">
                      <a16:colId xmlns:a16="http://schemas.microsoft.com/office/drawing/2014/main" val="3730553710"/>
                    </a:ext>
                  </a:extLst>
                </a:gridCol>
                <a:gridCol w="2825522">
                  <a:extLst>
                    <a:ext uri="{9D8B030D-6E8A-4147-A177-3AD203B41FA5}">
                      <a16:colId xmlns:a16="http://schemas.microsoft.com/office/drawing/2014/main" val="1643812751"/>
                    </a:ext>
                  </a:extLst>
                </a:gridCol>
              </a:tblGrid>
              <a:tr h="1998507">
                <a:tc>
                  <a:txBody>
                    <a:bodyPr/>
                    <a:lstStyle/>
                    <a:p>
                      <a:pPr marL="292100" lvl="1" indent="0" algn="ctr"/>
                      <a:r>
                        <a:rPr lang="en-US" sz="2800" dirty="0">
                          <a:solidFill>
                            <a:srgbClr val="000000"/>
                          </a:solidFill>
                          <a:latin typeface="+mj-lt"/>
                        </a:rPr>
                        <a:t>Baseline Start &amp; Baseline Finish</a:t>
                      </a:r>
                    </a:p>
                  </a:txBody>
                  <a:tcPr>
                    <a:solidFill>
                      <a:schemeClr val="accent2">
                        <a:lumMod val="60000"/>
                        <a:lumOff val="40000"/>
                      </a:schemeClr>
                    </a:solidFill>
                  </a:tcPr>
                </a:tc>
                <a:tc>
                  <a:txBody>
                    <a:bodyPr/>
                    <a:lstStyle/>
                    <a:p>
                      <a:pPr algn="ctr"/>
                      <a:endParaRPr lang="en-US" sz="2800" dirty="0">
                        <a:solidFill>
                          <a:srgbClr val="000000"/>
                        </a:solidFill>
                        <a:latin typeface="+mj-lt"/>
                      </a:endParaRPr>
                    </a:p>
                    <a:p>
                      <a:pPr algn="ctr"/>
                      <a:r>
                        <a:rPr lang="en-US" sz="2800" dirty="0">
                          <a:solidFill>
                            <a:srgbClr val="000000"/>
                          </a:solidFill>
                          <a:latin typeface="+mj-lt"/>
                        </a:rPr>
                        <a:t>Start &amp;      </a:t>
                      </a:r>
                    </a:p>
                    <a:p>
                      <a:pPr algn="ctr"/>
                      <a:r>
                        <a:rPr lang="en-US" sz="2800" dirty="0">
                          <a:solidFill>
                            <a:srgbClr val="000000"/>
                          </a:solidFill>
                          <a:latin typeface="+mj-lt"/>
                        </a:rPr>
                        <a:t>Finish</a:t>
                      </a:r>
                    </a:p>
                  </a:txBody>
                  <a:tcPr>
                    <a:solidFill>
                      <a:schemeClr val="accent2">
                        <a:lumMod val="60000"/>
                        <a:lumOff val="40000"/>
                      </a:schemeClr>
                    </a:solidFill>
                  </a:tcPr>
                </a:tc>
                <a:tc>
                  <a:txBody>
                    <a:bodyPr/>
                    <a:lstStyle/>
                    <a:p>
                      <a:pPr algn="ctr"/>
                      <a:endParaRPr lang="en-US" sz="2800" dirty="0">
                        <a:solidFill>
                          <a:srgbClr val="000000"/>
                        </a:solidFill>
                        <a:latin typeface="+mj-lt"/>
                      </a:endParaRPr>
                    </a:p>
                    <a:p>
                      <a:pPr algn="ctr"/>
                      <a:r>
                        <a:rPr lang="en-US" sz="2800" dirty="0">
                          <a:solidFill>
                            <a:srgbClr val="000000"/>
                          </a:solidFill>
                          <a:latin typeface="+mj-lt"/>
                        </a:rPr>
                        <a:t>Actual Start &amp; Actual Finish</a:t>
                      </a:r>
                    </a:p>
                  </a:txBody>
                  <a:tcPr>
                    <a:solidFill>
                      <a:schemeClr val="accent2">
                        <a:lumMod val="60000"/>
                        <a:lumOff val="40000"/>
                      </a:schemeClr>
                    </a:solidFill>
                  </a:tcPr>
                </a:tc>
                <a:extLst>
                  <a:ext uri="{0D108BD9-81ED-4DB2-BD59-A6C34878D82A}">
                    <a16:rowId xmlns:a16="http://schemas.microsoft.com/office/drawing/2014/main" val="2583557076"/>
                  </a:ext>
                </a:extLst>
              </a:tr>
              <a:tr h="2046801">
                <a:tc>
                  <a:txBody>
                    <a:bodyPr/>
                    <a:lstStyle/>
                    <a:p>
                      <a:pPr marL="176213" marR="0" lvl="0" indent="-176213"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sz="2800" b="1" dirty="0">
                          <a:solidFill>
                            <a:srgbClr val="000000"/>
                          </a:solidFill>
                          <a:latin typeface="+mj-lt"/>
                        </a:rPr>
                        <a:t>Planned dates</a:t>
                      </a:r>
                    </a:p>
                    <a:p>
                      <a:pPr marL="176213" marR="0" lvl="0" indent="-176213"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sz="2800" dirty="0">
                          <a:solidFill>
                            <a:srgbClr val="000000"/>
                          </a:solidFill>
                          <a:latin typeface="+mj-lt"/>
                        </a:rPr>
                        <a:t>Approved schedule dates</a:t>
                      </a:r>
                    </a:p>
                    <a:p>
                      <a:pPr marL="176213" marR="0" lvl="0" indent="-176213"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sz="2800" dirty="0">
                          <a:solidFill>
                            <a:srgbClr val="000000"/>
                          </a:solidFill>
                          <a:latin typeface="+mj-lt"/>
                        </a:rPr>
                        <a:t>No PM action</a:t>
                      </a:r>
                    </a:p>
                  </a:txBody>
                  <a:tcPr>
                    <a:solidFill>
                      <a:schemeClr val="accent2">
                        <a:lumMod val="20000"/>
                        <a:lumOff val="80000"/>
                      </a:schemeClr>
                    </a:solidFill>
                  </a:tcPr>
                </a:tc>
                <a:tc>
                  <a:txBody>
                    <a:bodyPr/>
                    <a:lstStyle/>
                    <a:p>
                      <a:pPr marL="117475" indent="-117475">
                        <a:spcAft>
                          <a:spcPts val="1200"/>
                        </a:spcAft>
                        <a:buFont typeface="Arial" panose="020B0604020202020204" pitchFamily="34" charset="0"/>
                        <a:buChar char="•"/>
                      </a:pPr>
                      <a:r>
                        <a:rPr lang="en-US" sz="2800" b="1" dirty="0">
                          <a:solidFill>
                            <a:srgbClr val="000000"/>
                          </a:solidFill>
                          <a:latin typeface="+mj-lt"/>
                        </a:rPr>
                        <a:t>Projected dates</a:t>
                      </a:r>
                    </a:p>
                    <a:p>
                      <a:pPr marL="117475" indent="-117475">
                        <a:spcAft>
                          <a:spcPts val="1200"/>
                        </a:spcAft>
                        <a:buFont typeface="Arial" panose="020B0604020202020204" pitchFamily="34" charset="0"/>
                        <a:buChar char="•"/>
                      </a:pPr>
                      <a:r>
                        <a:rPr lang="en-US" sz="2800" dirty="0">
                          <a:solidFill>
                            <a:srgbClr val="000000"/>
                          </a:solidFill>
                          <a:latin typeface="+mj-lt"/>
                        </a:rPr>
                        <a:t>Info that is entered into P6</a:t>
                      </a:r>
                    </a:p>
                    <a:p>
                      <a:pPr marL="117475" indent="-117475">
                        <a:buFont typeface="Arial" panose="020B0604020202020204" pitchFamily="34" charset="0"/>
                        <a:buChar char="•"/>
                      </a:pPr>
                      <a:r>
                        <a:rPr lang="en-US" sz="2800" dirty="0">
                          <a:solidFill>
                            <a:srgbClr val="000000"/>
                          </a:solidFill>
                          <a:latin typeface="+mj-lt"/>
                        </a:rPr>
                        <a:t>No PM action</a:t>
                      </a:r>
                    </a:p>
                  </a:txBody>
                  <a:tcPr>
                    <a:solidFill>
                      <a:schemeClr val="accent2">
                        <a:lumMod val="20000"/>
                        <a:lumOff val="80000"/>
                      </a:schemeClr>
                    </a:solidFill>
                  </a:tcPr>
                </a:tc>
                <a:tc>
                  <a:txBody>
                    <a:bodyPr/>
                    <a:lstStyle/>
                    <a:p>
                      <a:pPr marL="288925" marR="0" lvl="0" indent="-288925"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sz="2800" b="1" dirty="0">
                          <a:solidFill>
                            <a:srgbClr val="000000"/>
                          </a:solidFill>
                          <a:latin typeface="+mj-lt"/>
                        </a:rPr>
                        <a:t>Task occurred dates</a:t>
                      </a:r>
                    </a:p>
                    <a:p>
                      <a:pPr marL="288925" indent="-288925">
                        <a:spcAft>
                          <a:spcPts val="1200"/>
                        </a:spcAft>
                        <a:buFont typeface="Arial" panose="020B0604020202020204" pitchFamily="34" charset="0"/>
                        <a:buChar char="•"/>
                      </a:pPr>
                      <a:r>
                        <a:rPr lang="en-US" sz="2800" dirty="0">
                          <a:solidFill>
                            <a:srgbClr val="000000"/>
                          </a:solidFill>
                          <a:latin typeface="+mj-lt"/>
                        </a:rPr>
                        <a:t>Dates that are entered into P6</a:t>
                      </a:r>
                    </a:p>
                    <a:p>
                      <a:pPr marL="288925" indent="-288925">
                        <a:spcAft>
                          <a:spcPts val="1200"/>
                        </a:spcAft>
                        <a:buFont typeface="Arial" panose="020B0604020202020204" pitchFamily="34" charset="0"/>
                        <a:buChar char="•"/>
                      </a:pPr>
                      <a:r>
                        <a:rPr lang="en-US" sz="2800" dirty="0">
                          <a:solidFill>
                            <a:srgbClr val="000000"/>
                          </a:solidFill>
                          <a:latin typeface="+mj-lt"/>
                        </a:rPr>
                        <a:t>PM or SME updates info</a:t>
                      </a:r>
                    </a:p>
                  </a:txBody>
                  <a:tcPr>
                    <a:solidFill>
                      <a:schemeClr val="accent2">
                        <a:lumMod val="20000"/>
                        <a:lumOff val="80000"/>
                      </a:schemeClr>
                    </a:solidFill>
                  </a:tcPr>
                </a:tc>
                <a:extLst>
                  <a:ext uri="{0D108BD9-81ED-4DB2-BD59-A6C34878D82A}">
                    <a16:rowId xmlns:a16="http://schemas.microsoft.com/office/drawing/2014/main" val="930113177"/>
                  </a:ext>
                </a:extLst>
              </a:tr>
            </a:tbl>
          </a:graphicData>
        </a:graphic>
      </p:graphicFrame>
      <p:sp>
        <p:nvSpPr>
          <p:cNvPr id="18" name="Rectangle 17">
            <a:extLst>
              <a:ext uri="{FF2B5EF4-FFF2-40B4-BE49-F238E27FC236}">
                <a16:creationId xmlns:a16="http://schemas.microsoft.com/office/drawing/2014/main" id="{861D9F09-B198-4CC8-A1D7-99D058865135}"/>
              </a:ext>
            </a:extLst>
          </p:cNvPr>
          <p:cNvSpPr/>
          <p:nvPr/>
        </p:nvSpPr>
        <p:spPr>
          <a:xfrm>
            <a:off x="2099797" y="1271367"/>
            <a:ext cx="2765084" cy="4896711"/>
          </a:xfrm>
          <a:prstGeom prst="rect">
            <a:avLst/>
          </a:prstGeom>
          <a:noFill/>
          <a:ln w="69850">
            <a:solidFill>
              <a:srgbClr val="1378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
        <p:nvSpPr>
          <p:cNvPr id="17" name="Callout: Down Arrow 16">
            <a:extLst>
              <a:ext uri="{FF2B5EF4-FFF2-40B4-BE49-F238E27FC236}">
                <a16:creationId xmlns:a16="http://schemas.microsoft.com/office/drawing/2014/main" id="{51DD4B62-16FD-6F0B-A2DD-04A2AE128131}"/>
              </a:ext>
            </a:extLst>
          </p:cNvPr>
          <p:cNvSpPr/>
          <p:nvPr/>
        </p:nvSpPr>
        <p:spPr>
          <a:xfrm rot="18373129">
            <a:off x="524805" y="683708"/>
            <a:ext cx="2181663" cy="2344937"/>
          </a:xfrm>
          <a:prstGeom prst="downArrowCallout">
            <a:avLst>
              <a:gd name="adj1" fmla="val 9304"/>
              <a:gd name="adj2" fmla="val 25000"/>
              <a:gd name="adj3" fmla="val 24028"/>
              <a:gd name="adj4" fmla="val 64977"/>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lt"/>
              </a:rPr>
              <a:t>Follow these dates</a:t>
            </a:r>
          </a:p>
        </p:txBody>
      </p:sp>
    </p:spTree>
    <p:extLst>
      <p:ext uri="{BB962C8B-B14F-4D97-AF65-F5344CB8AC3E}">
        <p14:creationId xmlns:p14="http://schemas.microsoft.com/office/powerpoint/2010/main" val="370759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A4574-E996-4CC5-0001-B2B4C4E3050F}"/>
              </a:ext>
            </a:extLst>
          </p:cNvPr>
          <p:cNvSpPr>
            <a:spLocks noGrp="1"/>
          </p:cNvSpPr>
          <p:nvPr>
            <p:ph type="title"/>
          </p:nvPr>
        </p:nvSpPr>
        <p:spPr>
          <a:xfrm>
            <a:off x="3025725" y="246184"/>
            <a:ext cx="6624711" cy="1054361"/>
          </a:xfrm>
        </p:spPr>
        <p:txBody>
          <a:bodyPr anchor="ctr">
            <a:normAutofit/>
          </a:bodyPr>
          <a:lstStyle/>
          <a:p>
            <a:r>
              <a:rPr lang="en-US" dirty="0">
                <a:solidFill>
                  <a:srgbClr val="045594"/>
                </a:solidFill>
              </a:rPr>
              <a:t>P6 Schedule: 3 Sets of Dates </a:t>
            </a:r>
          </a:p>
        </p:txBody>
      </p:sp>
      <p:pic>
        <p:nvPicPr>
          <p:cNvPr id="4" name="Picture 3">
            <a:extLst>
              <a:ext uri="{FF2B5EF4-FFF2-40B4-BE49-F238E27FC236}">
                <a16:creationId xmlns:a16="http://schemas.microsoft.com/office/drawing/2014/main" id="{584378CB-0E4E-860A-D153-D15AC07F7D05}"/>
              </a:ext>
            </a:extLst>
          </p:cNvPr>
          <p:cNvPicPr>
            <a:picLocks noChangeAspect="1"/>
          </p:cNvPicPr>
          <p:nvPr/>
        </p:nvPicPr>
        <p:blipFill>
          <a:blip r:embed="rId3"/>
          <a:stretch>
            <a:fillRect/>
          </a:stretch>
        </p:blipFill>
        <p:spPr>
          <a:xfrm>
            <a:off x="0" y="1956033"/>
            <a:ext cx="12192000" cy="2945933"/>
          </a:xfrm>
          <a:prstGeom prst="rect">
            <a:avLst/>
          </a:prstGeom>
        </p:spPr>
      </p:pic>
      <p:sp>
        <p:nvSpPr>
          <p:cNvPr id="5" name="Rectangle 4">
            <a:extLst>
              <a:ext uri="{FF2B5EF4-FFF2-40B4-BE49-F238E27FC236}">
                <a16:creationId xmlns:a16="http://schemas.microsoft.com/office/drawing/2014/main" id="{FD65528E-65F4-91F1-5993-6FF1BA3B26E3}"/>
              </a:ext>
            </a:extLst>
          </p:cNvPr>
          <p:cNvSpPr/>
          <p:nvPr/>
        </p:nvSpPr>
        <p:spPr>
          <a:xfrm>
            <a:off x="7670800" y="1892300"/>
            <a:ext cx="1562100" cy="3175000"/>
          </a:xfrm>
          <a:prstGeom prst="rect">
            <a:avLst/>
          </a:prstGeom>
          <a:solidFill>
            <a:srgbClr val="FFFF00">
              <a:alpha val="2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D638604-56DA-02F4-0118-F31353EA5039}"/>
              </a:ext>
            </a:extLst>
          </p:cNvPr>
          <p:cNvSpPr/>
          <p:nvPr/>
        </p:nvSpPr>
        <p:spPr>
          <a:xfrm>
            <a:off x="9232900" y="1892300"/>
            <a:ext cx="1409700" cy="3175000"/>
          </a:xfrm>
          <a:prstGeom prst="rect">
            <a:avLst/>
          </a:prstGeom>
          <a:solidFill>
            <a:srgbClr val="EDA759">
              <a:alpha val="2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63DE798-7370-5C60-4E60-E6C4A8293918}"/>
              </a:ext>
            </a:extLst>
          </p:cNvPr>
          <p:cNvSpPr/>
          <p:nvPr/>
        </p:nvSpPr>
        <p:spPr>
          <a:xfrm>
            <a:off x="10642600" y="1892300"/>
            <a:ext cx="1549400" cy="3175000"/>
          </a:xfrm>
          <a:prstGeom prst="rect">
            <a:avLst/>
          </a:prstGeom>
          <a:solidFill>
            <a:srgbClr val="00B050">
              <a:alpha val="2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allout: Down Arrow 8">
            <a:extLst>
              <a:ext uri="{FF2B5EF4-FFF2-40B4-BE49-F238E27FC236}">
                <a16:creationId xmlns:a16="http://schemas.microsoft.com/office/drawing/2014/main" id="{44DEC93E-A3D5-D27D-E254-73978DD269DC}"/>
              </a:ext>
            </a:extLst>
          </p:cNvPr>
          <p:cNvSpPr/>
          <p:nvPr/>
        </p:nvSpPr>
        <p:spPr>
          <a:xfrm>
            <a:off x="7670799" y="1193800"/>
            <a:ext cx="1495475" cy="596899"/>
          </a:xfrm>
          <a:prstGeom prst="downArrowCallou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Baseline</a:t>
            </a:r>
          </a:p>
        </p:txBody>
      </p:sp>
      <p:sp>
        <p:nvSpPr>
          <p:cNvPr id="10" name="Callout: Down Arrow 9">
            <a:extLst>
              <a:ext uri="{FF2B5EF4-FFF2-40B4-BE49-F238E27FC236}">
                <a16:creationId xmlns:a16="http://schemas.microsoft.com/office/drawing/2014/main" id="{F639CB6F-E061-0436-7397-FCEBB6A9FBFF}"/>
              </a:ext>
            </a:extLst>
          </p:cNvPr>
          <p:cNvSpPr/>
          <p:nvPr/>
        </p:nvSpPr>
        <p:spPr>
          <a:xfrm>
            <a:off x="9112250" y="1193800"/>
            <a:ext cx="1651000" cy="596899"/>
          </a:xfrm>
          <a:prstGeom prst="downArrowCallout">
            <a:avLst/>
          </a:prstGeom>
          <a:solidFill>
            <a:srgbClr val="EDA75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Projected</a:t>
            </a:r>
          </a:p>
        </p:txBody>
      </p:sp>
      <p:sp>
        <p:nvSpPr>
          <p:cNvPr id="11" name="Callout: Down Arrow 10">
            <a:extLst>
              <a:ext uri="{FF2B5EF4-FFF2-40B4-BE49-F238E27FC236}">
                <a16:creationId xmlns:a16="http://schemas.microsoft.com/office/drawing/2014/main" id="{1A61EDFA-5A74-2582-07FA-AACCCF592D6B}"/>
              </a:ext>
            </a:extLst>
          </p:cNvPr>
          <p:cNvSpPr/>
          <p:nvPr/>
        </p:nvSpPr>
        <p:spPr>
          <a:xfrm>
            <a:off x="10763250" y="1193799"/>
            <a:ext cx="1495475" cy="596899"/>
          </a:xfrm>
          <a:prstGeom prst="downArrowCallou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Actual</a:t>
            </a:r>
          </a:p>
        </p:txBody>
      </p:sp>
      <p:sp>
        <p:nvSpPr>
          <p:cNvPr id="12" name="TextBox 11">
            <a:extLst>
              <a:ext uri="{FF2B5EF4-FFF2-40B4-BE49-F238E27FC236}">
                <a16:creationId xmlns:a16="http://schemas.microsoft.com/office/drawing/2014/main" id="{FBAC9F78-8F7D-FFD8-67E2-FA0C86CCB1EC}"/>
              </a:ext>
            </a:extLst>
          </p:cNvPr>
          <p:cNvSpPr txBox="1"/>
          <p:nvPr/>
        </p:nvSpPr>
        <p:spPr>
          <a:xfrm>
            <a:off x="9166274" y="6264451"/>
            <a:ext cx="3406825" cy="461665"/>
          </a:xfrm>
          <a:prstGeom prst="rect">
            <a:avLst/>
          </a:prstGeom>
          <a:noFill/>
        </p:spPr>
        <p:txBody>
          <a:bodyPr wrap="square" rtlCol="0">
            <a:spAutoFit/>
          </a:bodyPr>
          <a:lstStyle/>
          <a:p>
            <a:r>
              <a:rPr lang="en-US" sz="2400" dirty="0">
                <a:solidFill>
                  <a:srgbClr val="000000"/>
                </a:solidFill>
                <a:latin typeface="+mj-lt"/>
              </a:rPr>
              <a:t>Excerpt of P6 printout</a:t>
            </a:r>
          </a:p>
        </p:txBody>
      </p:sp>
    </p:spTree>
    <p:extLst>
      <p:ext uri="{BB962C8B-B14F-4D97-AF65-F5344CB8AC3E}">
        <p14:creationId xmlns:p14="http://schemas.microsoft.com/office/powerpoint/2010/main" val="123601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Picture 21" descr="A screenshot of a document&#10;&#10;Description automatically generated">
            <a:extLst>
              <a:ext uri="{FF2B5EF4-FFF2-40B4-BE49-F238E27FC236}">
                <a16:creationId xmlns:a16="http://schemas.microsoft.com/office/drawing/2014/main" id="{73CF5C25-9B35-DA78-256C-9D0A303A2759}"/>
              </a:ext>
            </a:extLst>
          </p:cNvPr>
          <p:cNvPicPr>
            <a:picLocks noChangeAspect="1"/>
          </p:cNvPicPr>
          <p:nvPr/>
        </p:nvPicPr>
        <p:blipFill>
          <a:blip r:embed="rId3"/>
          <a:stretch>
            <a:fillRect/>
          </a:stretch>
        </p:blipFill>
        <p:spPr>
          <a:xfrm>
            <a:off x="120650" y="861693"/>
            <a:ext cx="11950700" cy="4989416"/>
          </a:xfrm>
          <a:prstGeom prst="rect">
            <a:avLst/>
          </a:prstGeom>
          <a:noFill/>
          <a:ln w="76200">
            <a:solidFill>
              <a:srgbClr val="13784B"/>
            </a:solidFill>
          </a:ln>
        </p:spPr>
      </p:pic>
      <p:sp>
        <p:nvSpPr>
          <p:cNvPr id="23" name="Rectangle 22">
            <a:extLst>
              <a:ext uri="{FF2B5EF4-FFF2-40B4-BE49-F238E27FC236}">
                <a16:creationId xmlns:a16="http://schemas.microsoft.com/office/drawing/2014/main" id="{7BE5E379-776E-7BCC-0B42-D123BAEF388C}"/>
              </a:ext>
            </a:extLst>
          </p:cNvPr>
          <p:cNvSpPr/>
          <p:nvPr/>
        </p:nvSpPr>
        <p:spPr>
          <a:xfrm>
            <a:off x="208547" y="2277979"/>
            <a:ext cx="5727032" cy="3048000"/>
          </a:xfrm>
          <a:prstGeom prst="rect">
            <a:avLst/>
          </a:prstGeom>
          <a:noFill/>
          <a:ln w="8572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47E03379-0B8F-AA14-A0A1-CFF2C2E742AE}"/>
              </a:ext>
            </a:extLst>
          </p:cNvPr>
          <p:cNvSpPr/>
          <p:nvPr/>
        </p:nvSpPr>
        <p:spPr>
          <a:xfrm rot="2364688">
            <a:off x="5919537" y="1506436"/>
            <a:ext cx="352926" cy="744113"/>
          </a:xfrm>
          <a:prstGeom prst="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FD4224-4B09-BC4D-4887-BE88EAB9DC92}"/>
              </a:ext>
            </a:extLst>
          </p:cNvPr>
          <p:cNvSpPr txBox="1"/>
          <p:nvPr/>
        </p:nvSpPr>
        <p:spPr>
          <a:xfrm>
            <a:off x="8928100" y="6181309"/>
            <a:ext cx="3632200" cy="400110"/>
          </a:xfrm>
          <a:prstGeom prst="rect">
            <a:avLst/>
          </a:prstGeom>
          <a:noFill/>
        </p:spPr>
        <p:txBody>
          <a:bodyPr wrap="square" rtlCol="0">
            <a:spAutoFit/>
          </a:bodyPr>
          <a:lstStyle/>
          <a:p>
            <a:r>
              <a:rPr lang="en-US" sz="2000" dirty="0">
                <a:solidFill>
                  <a:srgbClr val="000000"/>
                </a:solidFill>
                <a:latin typeface="+mj-lt"/>
              </a:rPr>
              <a:t>Excerpt of GDOT Mgmt. PSR</a:t>
            </a:r>
          </a:p>
        </p:txBody>
      </p:sp>
    </p:spTree>
    <p:extLst>
      <p:ext uri="{BB962C8B-B14F-4D97-AF65-F5344CB8AC3E}">
        <p14:creationId xmlns:p14="http://schemas.microsoft.com/office/powerpoint/2010/main" val="3849356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Picture 21" descr="A screenshot of a document&#10;&#10;Description automatically generated">
            <a:extLst>
              <a:ext uri="{FF2B5EF4-FFF2-40B4-BE49-F238E27FC236}">
                <a16:creationId xmlns:a16="http://schemas.microsoft.com/office/drawing/2014/main" id="{73CF5C25-9B35-DA78-256C-9D0A303A2759}"/>
              </a:ext>
            </a:extLst>
          </p:cNvPr>
          <p:cNvPicPr>
            <a:picLocks noChangeAspect="1"/>
          </p:cNvPicPr>
          <p:nvPr/>
        </p:nvPicPr>
        <p:blipFill>
          <a:blip r:embed="rId3"/>
          <a:stretch>
            <a:fillRect/>
          </a:stretch>
        </p:blipFill>
        <p:spPr>
          <a:xfrm>
            <a:off x="120650" y="934292"/>
            <a:ext cx="11950700" cy="4989416"/>
          </a:xfrm>
          <a:prstGeom prst="rect">
            <a:avLst/>
          </a:prstGeom>
          <a:noFill/>
          <a:ln w="76200">
            <a:solidFill>
              <a:srgbClr val="13784B"/>
            </a:solidFill>
          </a:ln>
        </p:spPr>
      </p:pic>
      <p:sp>
        <p:nvSpPr>
          <p:cNvPr id="23" name="Rectangle 22">
            <a:extLst>
              <a:ext uri="{FF2B5EF4-FFF2-40B4-BE49-F238E27FC236}">
                <a16:creationId xmlns:a16="http://schemas.microsoft.com/office/drawing/2014/main" id="{7BE5E379-776E-7BCC-0B42-D123BAEF388C}"/>
              </a:ext>
            </a:extLst>
          </p:cNvPr>
          <p:cNvSpPr/>
          <p:nvPr/>
        </p:nvSpPr>
        <p:spPr>
          <a:xfrm>
            <a:off x="6668087" y="1396609"/>
            <a:ext cx="3953022" cy="956604"/>
          </a:xfrm>
          <a:prstGeom prst="rect">
            <a:avLst/>
          </a:prstGeom>
          <a:noFill/>
          <a:ln w="8572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47E03379-0B8F-AA14-A0A1-CFF2C2E742AE}"/>
              </a:ext>
            </a:extLst>
          </p:cNvPr>
          <p:cNvSpPr/>
          <p:nvPr/>
        </p:nvSpPr>
        <p:spPr>
          <a:xfrm rot="17582973">
            <a:off x="6091957" y="1024553"/>
            <a:ext cx="352926" cy="744113"/>
          </a:xfrm>
          <a:prstGeom prst="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FD4224-4B09-BC4D-4887-BE88EAB9DC92}"/>
              </a:ext>
            </a:extLst>
          </p:cNvPr>
          <p:cNvSpPr txBox="1"/>
          <p:nvPr/>
        </p:nvSpPr>
        <p:spPr>
          <a:xfrm>
            <a:off x="8883650" y="6233625"/>
            <a:ext cx="3187700" cy="400110"/>
          </a:xfrm>
          <a:prstGeom prst="rect">
            <a:avLst/>
          </a:prstGeom>
          <a:noFill/>
        </p:spPr>
        <p:txBody>
          <a:bodyPr wrap="square" rtlCol="0">
            <a:spAutoFit/>
          </a:bodyPr>
          <a:lstStyle/>
          <a:p>
            <a:r>
              <a:rPr lang="en-US" sz="2000" dirty="0">
                <a:solidFill>
                  <a:srgbClr val="000000"/>
                </a:solidFill>
                <a:latin typeface="+mj-lt"/>
              </a:rPr>
              <a:t>Excerpt of GDOT Mgmt. PSR</a:t>
            </a:r>
          </a:p>
        </p:txBody>
      </p:sp>
    </p:spTree>
    <p:extLst>
      <p:ext uri="{BB962C8B-B14F-4D97-AF65-F5344CB8AC3E}">
        <p14:creationId xmlns:p14="http://schemas.microsoft.com/office/powerpoint/2010/main" val="1839744011"/>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B4BDD2-5E05-77E6-1993-D11B79E9C0CB}"/>
              </a:ext>
            </a:extLst>
          </p:cNvPr>
          <p:cNvPicPr>
            <a:picLocks noChangeAspect="1"/>
          </p:cNvPicPr>
          <p:nvPr/>
        </p:nvPicPr>
        <p:blipFill>
          <a:blip r:embed="rId3"/>
          <a:stretch>
            <a:fillRect/>
          </a:stretch>
        </p:blipFill>
        <p:spPr>
          <a:xfrm>
            <a:off x="1296574" y="1549400"/>
            <a:ext cx="9388920" cy="1587499"/>
          </a:xfrm>
          <a:prstGeom prst="rect">
            <a:avLst/>
          </a:prstGeom>
          <a:ln w="76200">
            <a:solidFill>
              <a:srgbClr val="13784B"/>
            </a:solidFill>
          </a:ln>
        </p:spPr>
      </p:pic>
      <p:sp>
        <p:nvSpPr>
          <p:cNvPr id="6" name="TextBox 5">
            <a:extLst>
              <a:ext uri="{FF2B5EF4-FFF2-40B4-BE49-F238E27FC236}">
                <a16:creationId xmlns:a16="http://schemas.microsoft.com/office/drawing/2014/main" id="{DA7BF8CC-CE67-9C11-01A7-3B0BE81469E1}"/>
              </a:ext>
            </a:extLst>
          </p:cNvPr>
          <p:cNvSpPr txBox="1"/>
          <p:nvPr/>
        </p:nvSpPr>
        <p:spPr>
          <a:xfrm>
            <a:off x="1296574" y="3683000"/>
            <a:ext cx="9388920" cy="523220"/>
          </a:xfrm>
          <a:prstGeom prst="rect">
            <a:avLst/>
          </a:prstGeom>
          <a:noFill/>
        </p:spPr>
        <p:txBody>
          <a:bodyPr wrap="square" rtlCol="0">
            <a:spAutoFit/>
          </a:bodyPr>
          <a:lstStyle/>
          <a:p>
            <a:r>
              <a:rPr lang="en-US" sz="2800" b="1" dirty="0">
                <a:solidFill>
                  <a:srgbClr val="000000"/>
                </a:solidFill>
                <a:latin typeface="+mj-lt"/>
              </a:rPr>
              <a:t>Baseline Let Date </a:t>
            </a:r>
            <a:r>
              <a:rPr lang="en-US" sz="2800" dirty="0">
                <a:solidFill>
                  <a:srgbClr val="000000"/>
                </a:solidFill>
                <a:latin typeface="+mj-lt"/>
              </a:rPr>
              <a:t>= Approved date in P6 Schedule</a:t>
            </a:r>
          </a:p>
        </p:txBody>
      </p:sp>
      <p:sp>
        <p:nvSpPr>
          <p:cNvPr id="7" name="TextBox 6">
            <a:extLst>
              <a:ext uri="{FF2B5EF4-FFF2-40B4-BE49-F238E27FC236}">
                <a16:creationId xmlns:a16="http://schemas.microsoft.com/office/drawing/2014/main" id="{A14BC310-BF14-5DB8-EB77-94B2443063B5}"/>
              </a:ext>
            </a:extLst>
          </p:cNvPr>
          <p:cNvSpPr txBox="1"/>
          <p:nvPr/>
        </p:nvSpPr>
        <p:spPr>
          <a:xfrm>
            <a:off x="1296574" y="4374802"/>
            <a:ext cx="9388920" cy="523220"/>
          </a:xfrm>
          <a:prstGeom prst="rect">
            <a:avLst/>
          </a:prstGeom>
          <a:noFill/>
        </p:spPr>
        <p:txBody>
          <a:bodyPr wrap="square" rtlCol="0">
            <a:spAutoFit/>
          </a:bodyPr>
          <a:lstStyle/>
          <a:p>
            <a:r>
              <a:rPr lang="en-US" sz="2800" b="1" dirty="0">
                <a:solidFill>
                  <a:srgbClr val="000000"/>
                </a:solidFill>
                <a:latin typeface="+mj-lt"/>
              </a:rPr>
              <a:t>Schedule Let Date </a:t>
            </a:r>
            <a:r>
              <a:rPr lang="en-US" sz="2800" dirty="0">
                <a:solidFill>
                  <a:srgbClr val="000000"/>
                </a:solidFill>
                <a:latin typeface="+mj-lt"/>
              </a:rPr>
              <a:t>= Projected date based on info in P6</a:t>
            </a:r>
          </a:p>
        </p:txBody>
      </p:sp>
      <p:sp>
        <p:nvSpPr>
          <p:cNvPr id="8" name="TextBox 7">
            <a:extLst>
              <a:ext uri="{FF2B5EF4-FFF2-40B4-BE49-F238E27FC236}">
                <a16:creationId xmlns:a16="http://schemas.microsoft.com/office/drawing/2014/main" id="{E02D0D07-867E-EE39-2D7C-174B89A6510A}"/>
              </a:ext>
            </a:extLst>
          </p:cNvPr>
          <p:cNvSpPr txBox="1"/>
          <p:nvPr/>
        </p:nvSpPr>
        <p:spPr>
          <a:xfrm>
            <a:off x="1296574" y="5066604"/>
            <a:ext cx="9388920" cy="523220"/>
          </a:xfrm>
          <a:prstGeom prst="rect">
            <a:avLst/>
          </a:prstGeom>
          <a:noFill/>
        </p:spPr>
        <p:txBody>
          <a:bodyPr wrap="square" rtlCol="0">
            <a:spAutoFit/>
          </a:bodyPr>
          <a:lstStyle/>
          <a:p>
            <a:r>
              <a:rPr lang="en-US" sz="2800" b="1" dirty="0">
                <a:solidFill>
                  <a:srgbClr val="000000"/>
                </a:solidFill>
                <a:latin typeface="+mj-lt"/>
              </a:rPr>
              <a:t>Management Let Date </a:t>
            </a:r>
            <a:r>
              <a:rPr lang="en-US" sz="2800" dirty="0">
                <a:solidFill>
                  <a:srgbClr val="000000"/>
                </a:solidFill>
                <a:latin typeface="+mj-lt"/>
              </a:rPr>
              <a:t>= Date based on let calendar</a:t>
            </a:r>
          </a:p>
        </p:txBody>
      </p:sp>
      <p:cxnSp>
        <p:nvCxnSpPr>
          <p:cNvPr id="10" name="Straight Connector 9">
            <a:extLst>
              <a:ext uri="{FF2B5EF4-FFF2-40B4-BE49-F238E27FC236}">
                <a16:creationId xmlns:a16="http://schemas.microsoft.com/office/drawing/2014/main" id="{6C05AA89-F79D-6C9B-422C-0D7985462D6D}"/>
              </a:ext>
            </a:extLst>
          </p:cNvPr>
          <p:cNvCxnSpPr/>
          <p:nvPr/>
        </p:nvCxnSpPr>
        <p:spPr>
          <a:xfrm>
            <a:off x="1117600" y="3944610"/>
            <a:ext cx="78105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Arrow: Right 11">
            <a:extLst>
              <a:ext uri="{FF2B5EF4-FFF2-40B4-BE49-F238E27FC236}">
                <a16:creationId xmlns:a16="http://schemas.microsoft.com/office/drawing/2014/main" id="{F23777B3-0F5C-A27A-5EA1-019E8887F75C}"/>
              </a:ext>
            </a:extLst>
          </p:cNvPr>
          <p:cNvSpPr/>
          <p:nvPr/>
        </p:nvSpPr>
        <p:spPr>
          <a:xfrm>
            <a:off x="307889" y="1738832"/>
            <a:ext cx="1193800" cy="21686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
        <p:nvSpPr>
          <p:cNvPr id="13" name="Arrow: Right 12">
            <a:extLst>
              <a:ext uri="{FF2B5EF4-FFF2-40B4-BE49-F238E27FC236}">
                <a16:creationId xmlns:a16="http://schemas.microsoft.com/office/drawing/2014/main" id="{361CDA17-FBAD-5584-8C3E-7A87C3C4114C}"/>
              </a:ext>
            </a:extLst>
          </p:cNvPr>
          <p:cNvSpPr/>
          <p:nvPr/>
        </p:nvSpPr>
        <p:spPr>
          <a:xfrm>
            <a:off x="307889" y="2062358"/>
            <a:ext cx="1193800" cy="21686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
        <p:nvSpPr>
          <p:cNvPr id="14" name="Arrow: Right 13">
            <a:extLst>
              <a:ext uri="{FF2B5EF4-FFF2-40B4-BE49-F238E27FC236}">
                <a16:creationId xmlns:a16="http://schemas.microsoft.com/office/drawing/2014/main" id="{745D0D6D-06A2-072C-623D-9FA8798A96DA}"/>
              </a:ext>
            </a:extLst>
          </p:cNvPr>
          <p:cNvSpPr/>
          <p:nvPr/>
        </p:nvSpPr>
        <p:spPr>
          <a:xfrm>
            <a:off x="6174602" y="1738832"/>
            <a:ext cx="1193800" cy="21686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
        <p:nvSpPr>
          <p:cNvPr id="15" name="Arrow: Right 14">
            <a:extLst>
              <a:ext uri="{FF2B5EF4-FFF2-40B4-BE49-F238E27FC236}">
                <a16:creationId xmlns:a16="http://schemas.microsoft.com/office/drawing/2014/main" id="{95F7A8B4-2E14-DB86-9263-FC0F9F1C8899}"/>
              </a:ext>
            </a:extLst>
          </p:cNvPr>
          <p:cNvSpPr/>
          <p:nvPr/>
        </p:nvSpPr>
        <p:spPr>
          <a:xfrm>
            <a:off x="6174602" y="1732673"/>
            <a:ext cx="1193800" cy="216861"/>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Tree>
    <p:extLst>
      <p:ext uri="{BB962C8B-B14F-4D97-AF65-F5344CB8AC3E}">
        <p14:creationId xmlns:p14="http://schemas.microsoft.com/office/powerpoint/2010/main" val="3784983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4B1191-56D0-4D21-975B-3E18F6AFCB4C}"/>
              </a:ext>
            </a:extLst>
          </p:cNvPr>
          <p:cNvSpPr>
            <a:spLocks noGrp="1"/>
          </p:cNvSpPr>
          <p:nvPr>
            <p:ph type="title"/>
          </p:nvPr>
        </p:nvSpPr>
        <p:spPr>
          <a:xfrm>
            <a:off x="238125" y="237024"/>
            <a:ext cx="5341070" cy="1264919"/>
          </a:xfrm>
        </p:spPr>
        <p:txBody>
          <a:bodyPr vert="horz" lIns="91440" tIns="45720" rIns="91440" bIns="45720" rtlCol="0" anchor="b">
            <a:normAutofit/>
          </a:bodyPr>
          <a:lstStyle/>
          <a:p>
            <a:pPr algn="l"/>
            <a:r>
              <a:rPr lang="en-US" sz="3600" dirty="0">
                <a:solidFill>
                  <a:srgbClr val="045594"/>
                </a:solidFill>
              </a:rPr>
              <a:t>Learning Objectives</a:t>
            </a:r>
          </a:p>
        </p:txBody>
      </p:sp>
      <p:sp>
        <p:nvSpPr>
          <p:cNvPr id="4" name="Content Placeholder 3">
            <a:extLst>
              <a:ext uri="{FF2B5EF4-FFF2-40B4-BE49-F238E27FC236}">
                <a16:creationId xmlns:a16="http://schemas.microsoft.com/office/drawing/2014/main" id="{2CFCA757-B3F7-4304-AB4B-E04BAA4AD759}"/>
              </a:ext>
            </a:extLst>
          </p:cNvPr>
          <p:cNvSpPr>
            <a:spLocks noGrp="1"/>
          </p:cNvSpPr>
          <p:nvPr>
            <p:ph idx="1"/>
          </p:nvPr>
        </p:nvSpPr>
        <p:spPr>
          <a:xfrm>
            <a:off x="238125" y="1501943"/>
            <a:ext cx="5341070" cy="3665220"/>
          </a:xfrm>
        </p:spPr>
        <p:txBody>
          <a:bodyPr vert="horz" lIns="91440" tIns="45720" rIns="91440" bIns="45720" rtlCol="0">
            <a:noAutofit/>
          </a:bodyPr>
          <a:lstStyle/>
          <a:p>
            <a:pPr algn="l"/>
            <a:r>
              <a:rPr lang="en-US" sz="2800" b="0" dirty="0">
                <a:solidFill>
                  <a:srgbClr val="000000"/>
                </a:solidFill>
                <a:latin typeface="+mj-lt"/>
              </a:rPr>
              <a:t> </a:t>
            </a:r>
          </a:p>
          <a:p>
            <a:pPr indent="-228600" algn="l">
              <a:buFont typeface="Arial" panose="020B0604020202020204" pitchFamily="34" charset="0"/>
              <a:buChar char="•"/>
            </a:pPr>
            <a:r>
              <a:rPr lang="en-US" sz="2800" b="0" dirty="0">
                <a:solidFill>
                  <a:srgbClr val="000000"/>
                </a:solidFill>
                <a:latin typeface="+mj-lt"/>
              </a:rPr>
              <a:t>OPD Metrics Related to P6</a:t>
            </a:r>
          </a:p>
          <a:p>
            <a:pPr indent="-228600" algn="l">
              <a:buFont typeface="Arial" panose="020B0604020202020204" pitchFamily="34" charset="0"/>
              <a:buChar char="•"/>
            </a:pPr>
            <a:r>
              <a:rPr lang="en-US" sz="2800" b="0" dirty="0">
                <a:solidFill>
                  <a:srgbClr val="000000"/>
                </a:solidFill>
                <a:latin typeface="+mj-lt"/>
              </a:rPr>
              <a:t>Basic P6 Schedule Components</a:t>
            </a:r>
          </a:p>
          <a:p>
            <a:pPr indent="-228600" algn="l">
              <a:buFont typeface="Arial" panose="020B0604020202020204" pitchFamily="34" charset="0"/>
              <a:buChar char="•"/>
            </a:pPr>
            <a:r>
              <a:rPr lang="en-US" sz="2800" b="0" dirty="0">
                <a:solidFill>
                  <a:srgbClr val="000000"/>
                </a:solidFill>
                <a:latin typeface="+mj-lt"/>
              </a:rPr>
              <a:t>Why Is Accuracy Needed?</a:t>
            </a:r>
          </a:p>
          <a:p>
            <a:pPr indent="-228600" algn="l">
              <a:buFont typeface="Arial" panose="020B0604020202020204" pitchFamily="34" charset="0"/>
              <a:buChar char="•"/>
            </a:pPr>
            <a:r>
              <a:rPr lang="en-US" sz="2800" b="0" dirty="0">
                <a:solidFill>
                  <a:srgbClr val="000000"/>
                </a:solidFill>
                <a:latin typeface="+mj-lt"/>
              </a:rPr>
              <a:t>P6 Update Responsibility</a:t>
            </a:r>
          </a:p>
          <a:p>
            <a:pPr indent="-228600" algn="l">
              <a:buFont typeface="Arial" panose="020B0604020202020204" pitchFamily="34" charset="0"/>
              <a:buChar char="•"/>
            </a:pPr>
            <a:r>
              <a:rPr lang="en-US" sz="2800" b="0" dirty="0">
                <a:solidFill>
                  <a:srgbClr val="000000"/>
                </a:solidFill>
                <a:latin typeface="+mj-lt"/>
              </a:rPr>
              <a:t>P6 Compliance</a:t>
            </a:r>
          </a:p>
          <a:p>
            <a:pPr indent="-228600" algn="l">
              <a:buFont typeface="Arial" panose="020B0604020202020204" pitchFamily="34" charset="0"/>
              <a:buChar char="•"/>
            </a:pPr>
            <a:endParaRPr lang="en-US" sz="2800" b="0" dirty="0">
              <a:solidFill>
                <a:srgbClr val="000000"/>
              </a:solidFill>
              <a:latin typeface="+mj-lt"/>
            </a:endParaRPr>
          </a:p>
        </p:txBody>
      </p:sp>
      <p:pic>
        <p:nvPicPr>
          <p:cNvPr id="5" name="Picture Placeholder 4">
            <a:extLst>
              <a:ext uri="{FF2B5EF4-FFF2-40B4-BE49-F238E27FC236}">
                <a16:creationId xmlns:a16="http://schemas.microsoft.com/office/drawing/2014/main" id="{F395983D-AA17-4D7D-A655-57D0DAB77E4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334" r="20332" b="-1"/>
          <a:stretch/>
        </p:blipFill>
        <p:spPr>
          <a:xfrm>
            <a:off x="6696074" y="1015611"/>
            <a:ext cx="4676775" cy="5261364"/>
          </a:xfrm>
          <a:prstGeom prst="rect">
            <a:avLst/>
          </a:prstGeom>
          <a:noFill/>
        </p:spPr>
      </p:pic>
    </p:spTree>
    <p:extLst>
      <p:ext uri="{BB962C8B-B14F-4D97-AF65-F5344CB8AC3E}">
        <p14:creationId xmlns:p14="http://schemas.microsoft.com/office/powerpoint/2010/main" val="2790774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B4BDD2-5E05-77E6-1993-D11B79E9C0CB}"/>
              </a:ext>
            </a:extLst>
          </p:cNvPr>
          <p:cNvPicPr>
            <a:picLocks noChangeAspect="1"/>
          </p:cNvPicPr>
          <p:nvPr/>
        </p:nvPicPr>
        <p:blipFill>
          <a:blip r:embed="rId3"/>
          <a:stretch>
            <a:fillRect/>
          </a:stretch>
        </p:blipFill>
        <p:spPr>
          <a:xfrm>
            <a:off x="1169574" y="876300"/>
            <a:ext cx="9388920" cy="1587499"/>
          </a:xfrm>
          <a:prstGeom prst="rect">
            <a:avLst/>
          </a:prstGeom>
          <a:ln w="76200">
            <a:solidFill>
              <a:srgbClr val="13784B"/>
            </a:solidFill>
          </a:ln>
        </p:spPr>
      </p:pic>
      <p:sp>
        <p:nvSpPr>
          <p:cNvPr id="7" name="TextBox 6">
            <a:extLst>
              <a:ext uri="{FF2B5EF4-FFF2-40B4-BE49-F238E27FC236}">
                <a16:creationId xmlns:a16="http://schemas.microsoft.com/office/drawing/2014/main" id="{A14BC310-BF14-5DB8-EB77-94B2443063B5}"/>
              </a:ext>
            </a:extLst>
          </p:cNvPr>
          <p:cNvSpPr txBox="1"/>
          <p:nvPr/>
        </p:nvSpPr>
        <p:spPr>
          <a:xfrm>
            <a:off x="1169574" y="3167041"/>
            <a:ext cx="9388920" cy="523220"/>
          </a:xfrm>
          <a:prstGeom prst="rect">
            <a:avLst/>
          </a:prstGeom>
          <a:noFill/>
        </p:spPr>
        <p:txBody>
          <a:bodyPr wrap="square" rtlCol="0">
            <a:spAutoFit/>
          </a:bodyPr>
          <a:lstStyle/>
          <a:p>
            <a:r>
              <a:rPr lang="en-US" sz="2800" b="1" dirty="0">
                <a:solidFill>
                  <a:srgbClr val="000000"/>
                </a:solidFill>
                <a:latin typeface="+mj-lt"/>
              </a:rPr>
              <a:t>Schedule Let Date – </a:t>
            </a:r>
            <a:r>
              <a:rPr lang="en-US" sz="2800" b="1" dirty="0" err="1">
                <a:solidFill>
                  <a:srgbClr val="000000"/>
                </a:solidFill>
                <a:latin typeface="+mj-lt"/>
              </a:rPr>
              <a:t>Mgmt</a:t>
            </a:r>
            <a:r>
              <a:rPr lang="en-US" sz="2800" b="1" dirty="0">
                <a:solidFill>
                  <a:srgbClr val="000000"/>
                </a:solidFill>
                <a:latin typeface="+mj-lt"/>
              </a:rPr>
              <a:t> Let Date = On or Off Schedule</a:t>
            </a:r>
          </a:p>
        </p:txBody>
      </p:sp>
      <p:sp>
        <p:nvSpPr>
          <p:cNvPr id="8" name="TextBox 7">
            <a:extLst>
              <a:ext uri="{FF2B5EF4-FFF2-40B4-BE49-F238E27FC236}">
                <a16:creationId xmlns:a16="http://schemas.microsoft.com/office/drawing/2014/main" id="{E02D0D07-867E-EE39-2D7C-174B89A6510A}"/>
              </a:ext>
            </a:extLst>
          </p:cNvPr>
          <p:cNvSpPr txBox="1"/>
          <p:nvPr/>
        </p:nvSpPr>
        <p:spPr>
          <a:xfrm>
            <a:off x="1169574" y="4159418"/>
            <a:ext cx="9388920" cy="2246769"/>
          </a:xfrm>
          <a:prstGeom prst="rect">
            <a:avLst/>
          </a:prstGeom>
          <a:noFill/>
        </p:spPr>
        <p:txBody>
          <a:bodyPr wrap="square" rtlCol="0">
            <a:spAutoFit/>
          </a:bodyPr>
          <a:lstStyle/>
          <a:p>
            <a:r>
              <a:rPr lang="en-US" sz="2800" dirty="0">
                <a:solidFill>
                  <a:srgbClr val="000000"/>
                </a:solidFill>
                <a:latin typeface="+mj-lt"/>
              </a:rPr>
              <a:t>Example: 9/6/27-5/15/27 = 4 months</a:t>
            </a:r>
          </a:p>
          <a:p>
            <a:endParaRPr lang="en-US" sz="2800" dirty="0">
              <a:solidFill>
                <a:srgbClr val="000000"/>
              </a:solidFill>
              <a:latin typeface="+mj-lt"/>
            </a:endParaRPr>
          </a:p>
          <a:p>
            <a:r>
              <a:rPr lang="en-US" sz="2800" dirty="0">
                <a:solidFill>
                  <a:srgbClr val="000000"/>
                </a:solidFill>
                <a:latin typeface="+mj-lt"/>
              </a:rPr>
              <a:t>Interpretation:</a:t>
            </a:r>
          </a:p>
          <a:p>
            <a:pPr marL="457200" indent="-457200">
              <a:buFont typeface="Arial" panose="020B0604020202020204" pitchFamily="34" charset="0"/>
              <a:buChar char="•"/>
            </a:pPr>
            <a:r>
              <a:rPr lang="en-US" sz="2800" dirty="0">
                <a:solidFill>
                  <a:srgbClr val="000000"/>
                </a:solidFill>
                <a:latin typeface="+mj-lt"/>
              </a:rPr>
              <a:t>P6 is not up-to-date; or</a:t>
            </a:r>
          </a:p>
          <a:p>
            <a:pPr marL="457200" indent="-457200">
              <a:buFont typeface="Arial" panose="020B0604020202020204" pitchFamily="34" charset="0"/>
              <a:buChar char="•"/>
            </a:pPr>
            <a:r>
              <a:rPr lang="en-US" sz="2800" dirty="0">
                <a:solidFill>
                  <a:srgbClr val="000000"/>
                </a:solidFill>
                <a:latin typeface="+mj-lt"/>
              </a:rPr>
              <a:t>Project is not on schedule for let</a:t>
            </a:r>
          </a:p>
        </p:txBody>
      </p:sp>
      <p:grpSp>
        <p:nvGrpSpPr>
          <p:cNvPr id="11" name="Group 10">
            <a:extLst>
              <a:ext uri="{FF2B5EF4-FFF2-40B4-BE49-F238E27FC236}">
                <a16:creationId xmlns:a16="http://schemas.microsoft.com/office/drawing/2014/main" id="{02F0CB68-077F-DA88-C5DF-B54360CBE244}"/>
              </a:ext>
            </a:extLst>
          </p:cNvPr>
          <p:cNvGrpSpPr/>
          <p:nvPr/>
        </p:nvGrpSpPr>
        <p:grpSpPr>
          <a:xfrm>
            <a:off x="9871520" y="2141125"/>
            <a:ext cx="2082800" cy="2575749"/>
            <a:chOff x="9579420" y="1785176"/>
            <a:chExt cx="2082800" cy="2575749"/>
          </a:xfrm>
        </p:grpSpPr>
        <p:sp>
          <p:nvSpPr>
            <p:cNvPr id="3" name="Callout: Left Arrow 2">
              <a:extLst>
                <a:ext uri="{FF2B5EF4-FFF2-40B4-BE49-F238E27FC236}">
                  <a16:creationId xmlns:a16="http://schemas.microsoft.com/office/drawing/2014/main" id="{56625888-9730-87EA-E09F-6728A3470354}"/>
                </a:ext>
              </a:extLst>
            </p:cNvPr>
            <p:cNvSpPr/>
            <p:nvPr/>
          </p:nvSpPr>
          <p:spPr>
            <a:xfrm>
              <a:off x="9579420" y="1785176"/>
              <a:ext cx="2082800" cy="2575749"/>
            </a:xfrm>
            <a:prstGeom prst="leftArrowCallout">
              <a:avLst>
                <a:gd name="adj1" fmla="val 15244"/>
                <a:gd name="adj2" fmla="val 18293"/>
                <a:gd name="adj3" fmla="val 27439"/>
                <a:gd name="adj4" fmla="val 60709"/>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a:p>
              <a:pPr algn="ctr"/>
              <a:endParaRPr lang="en-US" sz="2800" dirty="0">
                <a:solidFill>
                  <a:srgbClr val="000000"/>
                </a:solidFill>
                <a:latin typeface="+mj-lt"/>
              </a:endParaRPr>
            </a:p>
            <a:p>
              <a:pPr algn="ctr"/>
              <a:r>
                <a:rPr lang="en-US" sz="2800" dirty="0">
                  <a:solidFill>
                    <a:srgbClr val="000000"/>
                  </a:solidFill>
                  <a:latin typeface="+mj-lt"/>
                </a:rPr>
                <a:t>GDOT </a:t>
              </a:r>
              <a:r>
                <a:rPr lang="en-US" sz="2800" dirty="0" err="1">
                  <a:solidFill>
                    <a:srgbClr val="000000"/>
                  </a:solidFill>
                  <a:latin typeface="+mj-lt"/>
                </a:rPr>
                <a:t>Mgmt</a:t>
              </a:r>
              <a:endParaRPr lang="en-US" sz="2800" dirty="0">
                <a:solidFill>
                  <a:srgbClr val="000000"/>
                </a:solidFill>
                <a:latin typeface="+mj-lt"/>
              </a:endParaRPr>
            </a:p>
          </p:txBody>
        </p:sp>
        <p:pic>
          <p:nvPicPr>
            <p:cNvPr id="9" name="Graphic 8" descr="Call center with solid fill">
              <a:extLst>
                <a:ext uri="{FF2B5EF4-FFF2-40B4-BE49-F238E27FC236}">
                  <a16:creationId xmlns:a16="http://schemas.microsoft.com/office/drawing/2014/main" id="{58DECE26-F391-8099-E28A-66F7A85B32D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39826" y="2038630"/>
              <a:ext cx="914400" cy="914400"/>
            </a:xfrm>
            <a:prstGeom prst="rect">
              <a:avLst/>
            </a:prstGeom>
          </p:spPr>
        </p:pic>
      </p:grpSp>
    </p:spTree>
    <p:extLst>
      <p:ext uri="{BB962C8B-B14F-4D97-AF65-F5344CB8AC3E}">
        <p14:creationId xmlns:p14="http://schemas.microsoft.com/office/powerpoint/2010/main" val="2797999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1000"/>
                                  </p:stCondLst>
                                  <p:childTnLst>
                                    <p:set>
                                      <p:cBhvr>
                                        <p:cTn id="15"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728472" y="1804871"/>
            <a:ext cx="5936370" cy="3046529"/>
          </a:xfrm>
        </p:spPr>
        <p:txBody>
          <a:bodyPr vert="horz" lIns="91440" tIns="45720" rIns="91440" bIns="45720" rtlCol="0" anchor="b">
            <a:normAutofit fontScale="90000"/>
          </a:bodyPr>
          <a:lstStyle/>
          <a:p>
            <a:pPr>
              <a:lnSpc>
                <a:spcPct val="90000"/>
              </a:lnSpc>
            </a:pPr>
            <a:r>
              <a:rPr lang="en-US" sz="7200" kern="1200" dirty="0">
                <a:solidFill>
                  <a:srgbClr val="FFFFFF"/>
                </a:solidFill>
                <a:latin typeface="+mn-lt"/>
                <a:ea typeface="+mn-ea"/>
                <a:cs typeface="+mn-cs"/>
              </a:rPr>
              <a:t>P6 Schedule: Whose Responsibility?</a:t>
            </a:r>
            <a:endParaRPr lang="en-US" sz="7200" dirty="0"/>
          </a:p>
        </p:txBody>
      </p:sp>
      <p:sp>
        <p:nvSpPr>
          <p:cNvPr id="6" name="Title 4">
            <a:extLst>
              <a:ext uri="{FF2B5EF4-FFF2-40B4-BE49-F238E27FC236}">
                <a16:creationId xmlns:a16="http://schemas.microsoft.com/office/drawing/2014/main" id="{B5A66F23-9373-E12B-E78B-4500E42C1D77}"/>
              </a:ext>
            </a:extLst>
          </p:cNvPr>
          <p:cNvSpPr txBox="1">
            <a:spLocks/>
          </p:cNvSpPr>
          <p:nvPr/>
        </p:nvSpPr>
        <p:spPr>
          <a:xfrm>
            <a:off x="538407" y="1195271"/>
            <a:ext cx="11115186" cy="3046529"/>
          </a:xfrm>
        </p:spPr>
        <p:txBody>
          <a:bodyPr vert="horz" lIns="91440" tIns="45720" rIns="91440" bIns="45720" rtlCol="0" anchor="b">
            <a:normAutofit/>
          </a:bodyPr>
          <a:lstStyle>
            <a:lvl1pPr algn="ctr" defTabSz="914400" rtl="0" eaLnBrk="1" latinLnBrk="0" hangingPunct="1">
              <a:lnSpc>
                <a:spcPct val="100000"/>
              </a:lnSpc>
              <a:spcBef>
                <a:spcPct val="0"/>
              </a:spcBef>
              <a:buNone/>
              <a:defRPr sz="6000" b="1" kern="1200">
                <a:solidFill>
                  <a:srgbClr val="085694"/>
                </a:solidFill>
                <a:latin typeface="+mn-lt"/>
                <a:ea typeface="+mj-ea"/>
                <a:cs typeface="+mj-cs"/>
              </a:defRPr>
            </a:lvl1pPr>
          </a:lstStyle>
          <a:p>
            <a:pPr>
              <a:lnSpc>
                <a:spcPct val="90000"/>
              </a:lnSpc>
            </a:pPr>
            <a:r>
              <a:rPr lang="en-US" dirty="0">
                <a:solidFill>
                  <a:srgbClr val="045594"/>
                </a:solidFill>
                <a:latin typeface="+mj-lt"/>
                <a:ea typeface="+mn-ea"/>
                <a:cs typeface="+mn-cs"/>
              </a:rPr>
              <a:t>P6 Schedule: </a:t>
            </a:r>
            <a:br>
              <a:rPr lang="en-US" dirty="0">
                <a:solidFill>
                  <a:srgbClr val="045594"/>
                </a:solidFill>
                <a:latin typeface="+mj-lt"/>
                <a:ea typeface="+mn-ea"/>
                <a:cs typeface="+mn-cs"/>
              </a:rPr>
            </a:br>
            <a:r>
              <a:rPr lang="en-US" dirty="0">
                <a:solidFill>
                  <a:srgbClr val="045594"/>
                </a:solidFill>
                <a:latin typeface="+mj-lt"/>
                <a:ea typeface="+mn-ea"/>
                <a:cs typeface="+mn-cs"/>
              </a:rPr>
              <a:t>Whose Responsibility?</a:t>
            </a:r>
            <a:endParaRPr lang="en-US" dirty="0">
              <a:solidFill>
                <a:srgbClr val="045594"/>
              </a:solidFill>
              <a:latin typeface="+mj-lt"/>
            </a:endParaRPr>
          </a:p>
        </p:txBody>
      </p:sp>
    </p:spTree>
    <p:extLst>
      <p:ext uri="{BB962C8B-B14F-4D97-AF65-F5344CB8AC3E}">
        <p14:creationId xmlns:p14="http://schemas.microsoft.com/office/powerpoint/2010/main" val="2602009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8D211F-051F-5DB0-36EC-B3B5BDFA3E05}"/>
              </a:ext>
            </a:extLst>
          </p:cNvPr>
          <p:cNvSpPr>
            <a:spLocks noGrp="1"/>
          </p:cNvSpPr>
          <p:nvPr>
            <p:ph type="title"/>
          </p:nvPr>
        </p:nvSpPr>
        <p:spPr>
          <a:xfrm>
            <a:off x="381000" y="342900"/>
            <a:ext cx="11430000" cy="902462"/>
          </a:xfrm>
        </p:spPr>
        <p:txBody>
          <a:bodyPr anchor="b">
            <a:normAutofit/>
          </a:bodyPr>
          <a:lstStyle/>
          <a:p>
            <a:pPr algn="ctr"/>
            <a:r>
              <a:rPr lang="en-US" sz="4400" dirty="0"/>
              <a:t>P6 Responsibility</a:t>
            </a:r>
          </a:p>
        </p:txBody>
      </p:sp>
      <p:pic>
        <p:nvPicPr>
          <p:cNvPr id="6" name="Graphic 5" descr="Management with solid fill">
            <a:extLst>
              <a:ext uri="{FF2B5EF4-FFF2-40B4-BE49-F238E27FC236}">
                <a16:creationId xmlns:a16="http://schemas.microsoft.com/office/drawing/2014/main" id="{2AA25126-EE16-F02E-0AB9-6D34DAEA8A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9501" y="1367891"/>
            <a:ext cx="4584854" cy="4584854"/>
          </a:xfrm>
          <a:prstGeom prst="rect">
            <a:avLst/>
          </a:prstGeom>
        </p:spPr>
      </p:pic>
      <p:sp>
        <p:nvSpPr>
          <p:cNvPr id="7" name="TextBox 6">
            <a:extLst>
              <a:ext uri="{FF2B5EF4-FFF2-40B4-BE49-F238E27FC236}">
                <a16:creationId xmlns:a16="http://schemas.microsoft.com/office/drawing/2014/main" id="{EA367E32-DCEF-96BA-D71F-53C1F17517EE}"/>
              </a:ext>
            </a:extLst>
          </p:cNvPr>
          <p:cNvSpPr txBox="1"/>
          <p:nvPr/>
        </p:nvSpPr>
        <p:spPr>
          <a:xfrm>
            <a:off x="3902036" y="5471136"/>
            <a:ext cx="1320800" cy="954107"/>
          </a:xfrm>
          <a:prstGeom prst="rect">
            <a:avLst/>
          </a:prstGeom>
          <a:noFill/>
        </p:spPr>
        <p:txBody>
          <a:bodyPr wrap="square" rtlCol="0">
            <a:spAutoFit/>
          </a:bodyPr>
          <a:lstStyle/>
          <a:p>
            <a:pPr algn="ctr"/>
            <a:r>
              <a:rPr lang="en-US" sz="2800" b="1" dirty="0">
                <a:solidFill>
                  <a:srgbClr val="000000"/>
                </a:solidFill>
                <a:latin typeface="+mj-lt"/>
              </a:rPr>
              <a:t>GDOT SME</a:t>
            </a:r>
          </a:p>
        </p:txBody>
      </p:sp>
      <p:sp>
        <p:nvSpPr>
          <p:cNvPr id="9" name="TextBox 8">
            <a:extLst>
              <a:ext uri="{FF2B5EF4-FFF2-40B4-BE49-F238E27FC236}">
                <a16:creationId xmlns:a16="http://schemas.microsoft.com/office/drawing/2014/main" id="{D0A6A9A6-89E8-4752-4023-DCDE6D9B4AF8}"/>
              </a:ext>
            </a:extLst>
          </p:cNvPr>
          <p:cNvSpPr txBox="1"/>
          <p:nvPr/>
        </p:nvSpPr>
        <p:spPr>
          <a:xfrm>
            <a:off x="5321299" y="5442027"/>
            <a:ext cx="1320800" cy="954107"/>
          </a:xfrm>
          <a:prstGeom prst="rect">
            <a:avLst/>
          </a:prstGeom>
          <a:noFill/>
        </p:spPr>
        <p:txBody>
          <a:bodyPr wrap="square" rtlCol="0">
            <a:spAutoFit/>
          </a:bodyPr>
          <a:lstStyle/>
          <a:p>
            <a:pPr algn="ctr"/>
            <a:r>
              <a:rPr lang="en-US" sz="2800" b="1" dirty="0">
                <a:solidFill>
                  <a:srgbClr val="000000"/>
                </a:solidFill>
                <a:latin typeface="+mj-lt"/>
              </a:rPr>
              <a:t>GDOT Office</a:t>
            </a:r>
          </a:p>
        </p:txBody>
      </p:sp>
      <p:sp>
        <p:nvSpPr>
          <p:cNvPr id="10" name="TextBox 9">
            <a:extLst>
              <a:ext uri="{FF2B5EF4-FFF2-40B4-BE49-F238E27FC236}">
                <a16:creationId xmlns:a16="http://schemas.microsoft.com/office/drawing/2014/main" id="{7975ACF1-A1EA-E031-553D-B19EB01D4C0F}"/>
              </a:ext>
            </a:extLst>
          </p:cNvPr>
          <p:cNvSpPr txBox="1"/>
          <p:nvPr/>
        </p:nvSpPr>
        <p:spPr>
          <a:xfrm>
            <a:off x="6839026" y="5442027"/>
            <a:ext cx="2368474" cy="523220"/>
          </a:xfrm>
          <a:prstGeom prst="rect">
            <a:avLst/>
          </a:prstGeom>
          <a:noFill/>
        </p:spPr>
        <p:txBody>
          <a:bodyPr wrap="square" rtlCol="0">
            <a:spAutoFit/>
          </a:bodyPr>
          <a:lstStyle/>
          <a:p>
            <a:r>
              <a:rPr lang="en-US" sz="2800" b="1" dirty="0">
                <a:solidFill>
                  <a:srgbClr val="000000"/>
                </a:solidFill>
                <a:latin typeface="+mj-lt"/>
              </a:rPr>
              <a:t>Consultant</a:t>
            </a:r>
          </a:p>
        </p:txBody>
      </p:sp>
      <p:sp>
        <p:nvSpPr>
          <p:cNvPr id="11" name="TextBox 10">
            <a:extLst>
              <a:ext uri="{FF2B5EF4-FFF2-40B4-BE49-F238E27FC236}">
                <a16:creationId xmlns:a16="http://schemas.microsoft.com/office/drawing/2014/main" id="{0D71A001-BEF8-7B76-1990-88055B71B270}"/>
              </a:ext>
            </a:extLst>
          </p:cNvPr>
          <p:cNvSpPr txBox="1"/>
          <p:nvPr/>
        </p:nvSpPr>
        <p:spPr>
          <a:xfrm>
            <a:off x="6902526" y="2081707"/>
            <a:ext cx="2711374" cy="707886"/>
          </a:xfrm>
          <a:prstGeom prst="rect">
            <a:avLst/>
          </a:prstGeom>
          <a:noFill/>
        </p:spPr>
        <p:txBody>
          <a:bodyPr wrap="square" rtlCol="0">
            <a:spAutoFit/>
          </a:bodyPr>
          <a:lstStyle/>
          <a:p>
            <a:r>
              <a:rPr lang="en-US" sz="4000" b="1" dirty="0">
                <a:solidFill>
                  <a:srgbClr val="045594"/>
                </a:solidFill>
                <a:latin typeface="+mj-lt"/>
              </a:rPr>
              <a:t>OPD PM</a:t>
            </a:r>
          </a:p>
        </p:txBody>
      </p:sp>
    </p:spTree>
    <p:extLst>
      <p:ext uri="{BB962C8B-B14F-4D97-AF65-F5344CB8AC3E}">
        <p14:creationId xmlns:p14="http://schemas.microsoft.com/office/powerpoint/2010/main" val="104095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8D211F-051F-5DB0-36EC-B3B5BDFA3E05}"/>
              </a:ext>
            </a:extLst>
          </p:cNvPr>
          <p:cNvSpPr>
            <a:spLocks noGrp="1"/>
          </p:cNvSpPr>
          <p:nvPr>
            <p:ph type="title"/>
          </p:nvPr>
        </p:nvSpPr>
        <p:spPr>
          <a:xfrm>
            <a:off x="381000" y="120363"/>
            <a:ext cx="11430000" cy="902462"/>
          </a:xfrm>
        </p:spPr>
        <p:txBody>
          <a:bodyPr anchor="b">
            <a:normAutofit/>
          </a:bodyPr>
          <a:lstStyle/>
          <a:p>
            <a:pPr algn="ctr"/>
            <a:r>
              <a:rPr lang="en-US" sz="3600" dirty="0">
                <a:solidFill>
                  <a:srgbClr val="045594"/>
                </a:solidFill>
              </a:rPr>
              <a:t>P6 Responsibility</a:t>
            </a:r>
          </a:p>
        </p:txBody>
      </p:sp>
      <p:pic>
        <p:nvPicPr>
          <p:cNvPr id="4" name="Picture 3">
            <a:extLst>
              <a:ext uri="{FF2B5EF4-FFF2-40B4-BE49-F238E27FC236}">
                <a16:creationId xmlns:a16="http://schemas.microsoft.com/office/drawing/2014/main" id="{99B0B0DF-18C2-676B-7688-AEB201ACCDF4}"/>
              </a:ext>
            </a:extLst>
          </p:cNvPr>
          <p:cNvPicPr>
            <a:picLocks noChangeAspect="1"/>
          </p:cNvPicPr>
          <p:nvPr/>
        </p:nvPicPr>
        <p:blipFill>
          <a:blip r:embed="rId3"/>
          <a:stretch>
            <a:fillRect/>
          </a:stretch>
        </p:blipFill>
        <p:spPr>
          <a:xfrm>
            <a:off x="1082842" y="1022825"/>
            <a:ext cx="10026316" cy="5501164"/>
          </a:xfrm>
          <a:prstGeom prst="rect">
            <a:avLst/>
          </a:prstGeom>
        </p:spPr>
      </p:pic>
      <p:sp>
        <p:nvSpPr>
          <p:cNvPr id="5" name="Rectangle 4">
            <a:extLst>
              <a:ext uri="{FF2B5EF4-FFF2-40B4-BE49-F238E27FC236}">
                <a16:creationId xmlns:a16="http://schemas.microsoft.com/office/drawing/2014/main" id="{DB8FD2A2-DEC4-ED02-95D0-0DFFDDEF8C7D}"/>
              </a:ext>
            </a:extLst>
          </p:cNvPr>
          <p:cNvSpPr/>
          <p:nvPr/>
        </p:nvSpPr>
        <p:spPr>
          <a:xfrm>
            <a:off x="9801726" y="1022825"/>
            <a:ext cx="1307432" cy="5501164"/>
          </a:xfrm>
          <a:prstGeom prst="rect">
            <a:avLst/>
          </a:prstGeom>
          <a:noFill/>
          <a:ln w="85725">
            <a:solidFill>
              <a:srgbClr val="AA3E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allout: Down Arrow 7">
            <a:extLst>
              <a:ext uri="{FF2B5EF4-FFF2-40B4-BE49-F238E27FC236}">
                <a16:creationId xmlns:a16="http://schemas.microsoft.com/office/drawing/2014/main" id="{21461085-63C4-355E-89EA-3D5155976BEE}"/>
              </a:ext>
            </a:extLst>
          </p:cNvPr>
          <p:cNvSpPr/>
          <p:nvPr/>
        </p:nvSpPr>
        <p:spPr>
          <a:xfrm>
            <a:off x="9037721" y="275295"/>
            <a:ext cx="2965783" cy="757990"/>
          </a:xfrm>
          <a:prstGeom prst="downArrowCallout">
            <a:avLst/>
          </a:prstGeom>
          <a:solidFill>
            <a:srgbClr val="AA3E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Responsible Office </a:t>
            </a:r>
          </a:p>
        </p:txBody>
      </p:sp>
      <p:sp>
        <p:nvSpPr>
          <p:cNvPr id="2" name="Arrow: Right 1">
            <a:extLst>
              <a:ext uri="{FF2B5EF4-FFF2-40B4-BE49-F238E27FC236}">
                <a16:creationId xmlns:a16="http://schemas.microsoft.com/office/drawing/2014/main" id="{A849E1AB-4287-332B-C19D-CBAE7EA4E38C}"/>
              </a:ext>
            </a:extLst>
          </p:cNvPr>
          <p:cNvSpPr/>
          <p:nvPr/>
        </p:nvSpPr>
        <p:spPr>
          <a:xfrm>
            <a:off x="8596561" y="5970536"/>
            <a:ext cx="1108913" cy="553453"/>
          </a:xfrm>
          <a:prstGeom prst="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5283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2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ppt_x</p:attrName>
                                        </p:attrNameLst>
                                      </p:cBhvr>
                                      <p:tavLst>
                                        <p:tav tm="0">
                                          <p:val>
                                            <p:strVal val="#ppt_x"/>
                                          </p:val>
                                        </p:tav>
                                        <p:tav tm="100000">
                                          <p:val>
                                            <p:strVal val="#ppt_x"/>
                                          </p:val>
                                        </p:tav>
                                      </p:tavLst>
                                    </p:anim>
                                    <p:anim calcmode="lin" valueType="num">
                                      <p:cBhvr>
                                        <p:cTn id="14"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8D211F-051F-5DB0-36EC-B3B5BDFA3E05}"/>
              </a:ext>
            </a:extLst>
          </p:cNvPr>
          <p:cNvSpPr>
            <a:spLocks noGrp="1"/>
          </p:cNvSpPr>
          <p:nvPr>
            <p:ph type="title"/>
          </p:nvPr>
        </p:nvSpPr>
        <p:spPr>
          <a:xfrm>
            <a:off x="380999" y="342128"/>
            <a:ext cx="11430000" cy="902462"/>
          </a:xfrm>
        </p:spPr>
        <p:txBody>
          <a:bodyPr anchor="b">
            <a:normAutofit/>
          </a:bodyPr>
          <a:lstStyle/>
          <a:p>
            <a:pPr algn="ctr"/>
            <a:r>
              <a:rPr lang="en-US" sz="3600" dirty="0">
                <a:solidFill>
                  <a:srgbClr val="045594"/>
                </a:solidFill>
              </a:rPr>
              <a:t>P6 Data Entry Responsibility: PM</a:t>
            </a:r>
          </a:p>
        </p:txBody>
      </p:sp>
      <p:grpSp>
        <p:nvGrpSpPr>
          <p:cNvPr id="12" name="Group 11">
            <a:extLst>
              <a:ext uri="{FF2B5EF4-FFF2-40B4-BE49-F238E27FC236}">
                <a16:creationId xmlns:a16="http://schemas.microsoft.com/office/drawing/2014/main" id="{96391FCB-EDE1-48A4-176A-28F9E1E3A30C}"/>
              </a:ext>
            </a:extLst>
          </p:cNvPr>
          <p:cNvGrpSpPr/>
          <p:nvPr/>
        </p:nvGrpSpPr>
        <p:grpSpPr>
          <a:xfrm>
            <a:off x="4377840" y="2563012"/>
            <a:ext cx="3254727" cy="2349244"/>
            <a:chOff x="352687" y="2257618"/>
            <a:chExt cx="3254727" cy="2349244"/>
          </a:xfrm>
        </p:grpSpPr>
        <p:sp>
          <p:nvSpPr>
            <p:cNvPr id="13" name="Rectangle: Rounded Corners 12">
              <a:extLst>
                <a:ext uri="{FF2B5EF4-FFF2-40B4-BE49-F238E27FC236}">
                  <a16:creationId xmlns:a16="http://schemas.microsoft.com/office/drawing/2014/main" id="{A5E4F054-6A1B-16EC-264A-F51F2C882BCB}"/>
                </a:ext>
              </a:extLst>
            </p:cNvPr>
            <p:cNvSpPr/>
            <p:nvPr/>
          </p:nvSpPr>
          <p:spPr>
            <a:xfrm>
              <a:off x="1206018" y="2257618"/>
              <a:ext cx="1548066" cy="1576446"/>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14" name="Graphic 18" descr="Blueprint with solid fill">
              <a:extLst>
                <a:ext uri="{FF2B5EF4-FFF2-40B4-BE49-F238E27FC236}">
                  <a16:creationId xmlns:a16="http://schemas.microsoft.com/office/drawing/2014/main" id="{7C742C40-AFAB-EDAB-5BBC-D0D2D8D697A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1597" y="2388675"/>
              <a:ext cx="1216909" cy="1216909"/>
            </a:xfrm>
            <a:prstGeom prst="rect">
              <a:avLst/>
            </a:prstGeom>
          </p:spPr>
        </p:pic>
        <p:sp>
          <p:nvSpPr>
            <p:cNvPr id="15" name="Freeform: Shape 14">
              <a:extLst>
                <a:ext uri="{FF2B5EF4-FFF2-40B4-BE49-F238E27FC236}">
                  <a16:creationId xmlns:a16="http://schemas.microsoft.com/office/drawing/2014/main" id="{FE6F2246-0FF2-C617-7F64-A6A234BF5038}"/>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Consultant Designer</a:t>
              </a:r>
            </a:p>
          </p:txBody>
        </p:sp>
      </p:grpSp>
      <p:grpSp>
        <p:nvGrpSpPr>
          <p:cNvPr id="16" name="Group 15">
            <a:extLst>
              <a:ext uri="{FF2B5EF4-FFF2-40B4-BE49-F238E27FC236}">
                <a16:creationId xmlns:a16="http://schemas.microsoft.com/office/drawing/2014/main" id="{8CA8A990-05AD-D133-2262-0D552B650FA2}"/>
              </a:ext>
            </a:extLst>
          </p:cNvPr>
          <p:cNvGrpSpPr/>
          <p:nvPr/>
        </p:nvGrpSpPr>
        <p:grpSpPr>
          <a:xfrm>
            <a:off x="8299899" y="2563012"/>
            <a:ext cx="3420305" cy="2349244"/>
            <a:chOff x="187109" y="2257618"/>
            <a:chExt cx="3420305" cy="2349244"/>
          </a:xfrm>
        </p:grpSpPr>
        <p:sp>
          <p:nvSpPr>
            <p:cNvPr id="17" name="Rectangle: Rounded Corners 16">
              <a:extLst>
                <a:ext uri="{FF2B5EF4-FFF2-40B4-BE49-F238E27FC236}">
                  <a16:creationId xmlns:a16="http://schemas.microsoft.com/office/drawing/2014/main" id="{38B7A399-F8D0-5EF5-5504-B882946DEC8B}"/>
                </a:ext>
              </a:extLst>
            </p:cNvPr>
            <p:cNvSpPr/>
            <p:nvPr/>
          </p:nvSpPr>
          <p:spPr>
            <a:xfrm>
              <a:off x="1206018" y="2257618"/>
              <a:ext cx="1548066" cy="1576446"/>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18" name="Graphic 18" descr="Tree With Roots with solid fill">
              <a:extLst>
                <a:ext uri="{FF2B5EF4-FFF2-40B4-BE49-F238E27FC236}">
                  <a16:creationId xmlns:a16="http://schemas.microsoft.com/office/drawing/2014/main" id="{2366C3FD-3B01-DB07-6F39-F51C6B4E279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371597" y="2388675"/>
              <a:ext cx="1216909" cy="1216909"/>
            </a:xfrm>
            <a:prstGeom prst="rect">
              <a:avLst/>
            </a:prstGeom>
          </p:spPr>
        </p:pic>
        <p:sp>
          <p:nvSpPr>
            <p:cNvPr id="19" name="Freeform: Shape 18">
              <a:extLst>
                <a:ext uri="{FF2B5EF4-FFF2-40B4-BE49-F238E27FC236}">
                  <a16:creationId xmlns:a16="http://schemas.microsoft.com/office/drawing/2014/main" id="{09A0F341-B234-1427-0BFF-039019A08F85}"/>
                </a:ext>
              </a:extLst>
            </p:cNvPr>
            <p:cNvSpPr/>
            <p:nvPr/>
          </p:nvSpPr>
          <p:spPr>
            <a:xfrm>
              <a:off x="187109" y="4050484"/>
              <a:ext cx="3420305"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In-house or consultant Environmental </a:t>
              </a:r>
            </a:p>
          </p:txBody>
        </p:sp>
      </p:grpSp>
      <p:grpSp>
        <p:nvGrpSpPr>
          <p:cNvPr id="20" name="Group 19">
            <a:extLst>
              <a:ext uri="{FF2B5EF4-FFF2-40B4-BE49-F238E27FC236}">
                <a16:creationId xmlns:a16="http://schemas.microsoft.com/office/drawing/2014/main" id="{ACF709A6-933D-0D3B-DC70-B7D54B337685}"/>
              </a:ext>
            </a:extLst>
          </p:cNvPr>
          <p:cNvGrpSpPr/>
          <p:nvPr/>
        </p:nvGrpSpPr>
        <p:grpSpPr>
          <a:xfrm>
            <a:off x="380999" y="2563012"/>
            <a:ext cx="3420305" cy="2349244"/>
            <a:chOff x="187109" y="2257618"/>
            <a:chExt cx="3420305" cy="2349244"/>
          </a:xfrm>
        </p:grpSpPr>
        <p:sp>
          <p:nvSpPr>
            <p:cNvPr id="21" name="Rectangle: Rounded Corners 20">
              <a:extLst>
                <a:ext uri="{FF2B5EF4-FFF2-40B4-BE49-F238E27FC236}">
                  <a16:creationId xmlns:a16="http://schemas.microsoft.com/office/drawing/2014/main" id="{92F93D6B-14E1-D25D-488F-42A3FB670452}"/>
                </a:ext>
              </a:extLst>
            </p:cNvPr>
            <p:cNvSpPr/>
            <p:nvPr/>
          </p:nvSpPr>
          <p:spPr>
            <a:xfrm>
              <a:off x="1206018" y="2257618"/>
              <a:ext cx="1548066" cy="1576446"/>
            </a:xfrm>
            <a:prstGeom prst="round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22" name="Graphic 18" descr="Truck with solid fill">
              <a:extLst>
                <a:ext uri="{FF2B5EF4-FFF2-40B4-BE49-F238E27FC236}">
                  <a16:creationId xmlns:a16="http://schemas.microsoft.com/office/drawing/2014/main" id="{191C922E-32D7-AA45-FD9D-772E94159FF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371597" y="2388675"/>
              <a:ext cx="1216909" cy="1216909"/>
            </a:xfrm>
            <a:prstGeom prst="rect">
              <a:avLst/>
            </a:prstGeom>
          </p:spPr>
        </p:pic>
        <p:sp>
          <p:nvSpPr>
            <p:cNvPr id="23" name="Freeform: Shape 22">
              <a:extLst>
                <a:ext uri="{FF2B5EF4-FFF2-40B4-BE49-F238E27FC236}">
                  <a16:creationId xmlns:a16="http://schemas.microsoft.com/office/drawing/2014/main" id="{4710971E-A91A-458A-5D9D-28DF599875B5}"/>
                </a:ext>
              </a:extLst>
            </p:cNvPr>
            <p:cNvSpPr/>
            <p:nvPr/>
          </p:nvSpPr>
          <p:spPr>
            <a:xfrm>
              <a:off x="187109" y="4050484"/>
              <a:ext cx="3420305"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Program Delivery  Tasks</a:t>
              </a:r>
            </a:p>
          </p:txBody>
        </p:sp>
      </p:grpSp>
      <p:cxnSp>
        <p:nvCxnSpPr>
          <p:cNvPr id="25" name="Straight Connector 24">
            <a:extLst>
              <a:ext uri="{FF2B5EF4-FFF2-40B4-BE49-F238E27FC236}">
                <a16:creationId xmlns:a16="http://schemas.microsoft.com/office/drawing/2014/main" id="{483EC40F-08B2-4D91-4E03-EB9D13CBE2C8}"/>
              </a:ext>
            </a:extLst>
          </p:cNvPr>
          <p:cNvCxnSpPr>
            <a:cxnSpLocks/>
            <a:endCxn id="26" idx="3"/>
          </p:cNvCxnSpPr>
          <p:nvPr/>
        </p:nvCxnSpPr>
        <p:spPr>
          <a:xfrm flipH="1">
            <a:off x="8902001" y="2694069"/>
            <a:ext cx="2484671" cy="2379372"/>
          </a:xfrm>
          <a:prstGeom prst="line">
            <a:avLst/>
          </a:prstGeom>
          <a:ln w="73025">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12E5CB60-270D-B7A9-4F32-9C84EBEDB3A6}"/>
              </a:ext>
            </a:extLst>
          </p:cNvPr>
          <p:cNvSpPr/>
          <p:nvPr/>
        </p:nvSpPr>
        <p:spPr>
          <a:xfrm>
            <a:off x="8408739" y="1992563"/>
            <a:ext cx="3368203" cy="3609473"/>
          </a:xfrm>
          <a:prstGeom prst="ellipse">
            <a:avLst/>
          </a:prstGeom>
          <a:noFill/>
          <a:ln w="1143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Tree>
    <p:extLst>
      <p:ext uri="{BB962C8B-B14F-4D97-AF65-F5344CB8AC3E}">
        <p14:creationId xmlns:p14="http://schemas.microsoft.com/office/powerpoint/2010/main" val="252597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1000"/>
                                  </p:stCondLst>
                                  <p:childTnLst>
                                    <p:set>
                                      <p:cBhvr>
                                        <p:cTn id="17" dur="1" fill="hold">
                                          <p:stCondLst>
                                            <p:cond delay="0"/>
                                          </p:stCondLst>
                                        </p:cTn>
                                        <p:tgtEl>
                                          <p:spTgt spid="26"/>
                                        </p:tgtEl>
                                        <p:attrNameLst>
                                          <p:attrName>style.visibility</p:attrName>
                                        </p:attrNameLst>
                                      </p:cBhvr>
                                      <p:to>
                                        <p:strVal val="visible"/>
                                      </p:to>
                                    </p:set>
                                  </p:childTnLst>
                                </p:cTn>
                              </p:par>
                              <p:par>
                                <p:cTn id="18" presetID="1" presetClass="entr" presetSubtype="0" fill="hold" nodeType="withEffect">
                                  <p:stCondLst>
                                    <p:cond delay="1000"/>
                                  </p:stCondLst>
                                  <p:childTnLst>
                                    <p:set>
                                      <p:cBhvr>
                                        <p:cTn id="1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8D211F-051F-5DB0-36EC-B3B5BDFA3E05}"/>
              </a:ext>
            </a:extLst>
          </p:cNvPr>
          <p:cNvSpPr>
            <a:spLocks noGrp="1"/>
          </p:cNvSpPr>
          <p:nvPr>
            <p:ph type="title"/>
          </p:nvPr>
        </p:nvSpPr>
        <p:spPr>
          <a:xfrm>
            <a:off x="381000" y="272955"/>
            <a:ext cx="11430000" cy="902462"/>
          </a:xfrm>
        </p:spPr>
        <p:txBody>
          <a:bodyPr anchor="b">
            <a:normAutofit/>
          </a:bodyPr>
          <a:lstStyle/>
          <a:p>
            <a:pPr algn="ctr"/>
            <a:r>
              <a:rPr lang="en-US" sz="3600" dirty="0"/>
              <a:t>P6 Data Entry Responsibility: PM</a:t>
            </a:r>
          </a:p>
        </p:txBody>
      </p:sp>
      <p:grpSp>
        <p:nvGrpSpPr>
          <p:cNvPr id="16" name="Group 15">
            <a:extLst>
              <a:ext uri="{FF2B5EF4-FFF2-40B4-BE49-F238E27FC236}">
                <a16:creationId xmlns:a16="http://schemas.microsoft.com/office/drawing/2014/main" id="{8CA8A990-05AD-D133-2262-0D552B650FA2}"/>
              </a:ext>
            </a:extLst>
          </p:cNvPr>
          <p:cNvGrpSpPr/>
          <p:nvPr/>
        </p:nvGrpSpPr>
        <p:grpSpPr>
          <a:xfrm>
            <a:off x="105366" y="2480604"/>
            <a:ext cx="3420305" cy="2349244"/>
            <a:chOff x="187109" y="2257618"/>
            <a:chExt cx="3420305" cy="2349244"/>
          </a:xfrm>
        </p:grpSpPr>
        <p:sp>
          <p:nvSpPr>
            <p:cNvPr id="17" name="Rectangle: Rounded Corners 16">
              <a:extLst>
                <a:ext uri="{FF2B5EF4-FFF2-40B4-BE49-F238E27FC236}">
                  <a16:creationId xmlns:a16="http://schemas.microsoft.com/office/drawing/2014/main" id="{38B7A399-F8D0-5EF5-5504-B882946DEC8B}"/>
                </a:ext>
              </a:extLst>
            </p:cNvPr>
            <p:cNvSpPr/>
            <p:nvPr/>
          </p:nvSpPr>
          <p:spPr>
            <a:xfrm>
              <a:off x="1206018" y="2257618"/>
              <a:ext cx="1548066" cy="1576446"/>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18" name="Graphic 18" descr="Confused person with solid fill">
              <a:extLst>
                <a:ext uri="{FF2B5EF4-FFF2-40B4-BE49-F238E27FC236}">
                  <a16:creationId xmlns:a16="http://schemas.microsoft.com/office/drawing/2014/main" id="{2366C3FD-3B01-DB07-6F39-F51C6B4E279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59565" y="2448833"/>
              <a:ext cx="1216909" cy="1216909"/>
            </a:xfrm>
            <a:prstGeom prst="rect">
              <a:avLst/>
            </a:prstGeom>
          </p:spPr>
        </p:pic>
        <p:sp>
          <p:nvSpPr>
            <p:cNvPr id="19" name="Freeform: Shape 18">
              <a:extLst>
                <a:ext uri="{FF2B5EF4-FFF2-40B4-BE49-F238E27FC236}">
                  <a16:creationId xmlns:a16="http://schemas.microsoft.com/office/drawing/2014/main" id="{09A0F341-B234-1427-0BFF-039019A08F85}"/>
                </a:ext>
              </a:extLst>
            </p:cNvPr>
            <p:cNvSpPr/>
            <p:nvPr/>
          </p:nvSpPr>
          <p:spPr>
            <a:xfrm>
              <a:off x="187109" y="4050484"/>
              <a:ext cx="3420305"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Othe</a:t>
              </a:r>
              <a:r>
                <a:rPr lang="en-US" sz="2800" dirty="0">
                  <a:solidFill>
                    <a:srgbClr val="000000"/>
                  </a:solidFill>
                  <a:latin typeface="+mj-lt"/>
                </a:rPr>
                <a:t>r GDOT Offices</a:t>
              </a:r>
              <a:endParaRPr lang="en-US" sz="2800" kern="1200" dirty="0">
                <a:solidFill>
                  <a:srgbClr val="000000"/>
                </a:solidFill>
                <a:latin typeface="+mj-lt"/>
              </a:endParaRPr>
            </a:p>
          </p:txBody>
        </p:sp>
      </p:grpSp>
      <p:cxnSp>
        <p:nvCxnSpPr>
          <p:cNvPr id="25" name="Straight Connector 24">
            <a:extLst>
              <a:ext uri="{FF2B5EF4-FFF2-40B4-BE49-F238E27FC236}">
                <a16:creationId xmlns:a16="http://schemas.microsoft.com/office/drawing/2014/main" id="{483EC40F-08B2-4D91-4E03-EB9D13CBE2C8}"/>
              </a:ext>
            </a:extLst>
          </p:cNvPr>
          <p:cNvCxnSpPr>
            <a:cxnSpLocks/>
            <a:stCxn id="26" idx="7"/>
            <a:endCxn id="26" idx="3"/>
          </p:cNvCxnSpPr>
          <p:nvPr/>
        </p:nvCxnSpPr>
        <p:spPr>
          <a:xfrm flipH="1">
            <a:off x="859331" y="2532570"/>
            <a:ext cx="2174415" cy="2307113"/>
          </a:xfrm>
          <a:prstGeom prst="line">
            <a:avLst/>
          </a:prstGeom>
          <a:ln w="73025">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12E5CB60-270D-B7A9-4F32-9C84EBEDB3A6}"/>
              </a:ext>
            </a:extLst>
          </p:cNvPr>
          <p:cNvSpPr/>
          <p:nvPr/>
        </p:nvSpPr>
        <p:spPr>
          <a:xfrm>
            <a:off x="408995" y="2054751"/>
            <a:ext cx="3075087" cy="3262751"/>
          </a:xfrm>
          <a:prstGeom prst="ellipse">
            <a:avLst/>
          </a:prstGeom>
          <a:noFill/>
          <a:ln w="1143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
        <p:nvSpPr>
          <p:cNvPr id="2" name="TextBox 1">
            <a:extLst>
              <a:ext uri="{FF2B5EF4-FFF2-40B4-BE49-F238E27FC236}">
                <a16:creationId xmlns:a16="http://schemas.microsoft.com/office/drawing/2014/main" id="{48425B0D-5FD4-74E1-6B96-C6F3FF8F5E06}"/>
              </a:ext>
            </a:extLst>
          </p:cNvPr>
          <p:cNvSpPr txBox="1"/>
          <p:nvPr/>
        </p:nvSpPr>
        <p:spPr>
          <a:xfrm>
            <a:off x="3808839" y="1864635"/>
            <a:ext cx="7507705" cy="1815882"/>
          </a:xfrm>
          <a:prstGeom prst="rect">
            <a:avLst/>
          </a:prstGeom>
          <a:noFill/>
        </p:spPr>
        <p:txBody>
          <a:bodyPr wrap="square" rtlCol="0">
            <a:spAutoFit/>
          </a:bodyPr>
          <a:lstStyle/>
          <a:p>
            <a:r>
              <a:rPr lang="en-US" sz="2800" u="sng" dirty="0">
                <a:solidFill>
                  <a:srgbClr val="000000"/>
                </a:solidFill>
                <a:latin typeface="+mj-lt"/>
              </a:rPr>
              <a:t>Exception</a:t>
            </a:r>
            <a:r>
              <a:rPr lang="en-US" sz="2800" dirty="0">
                <a:solidFill>
                  <a:srgbClr val="000000"/>
                </a:solidFill>
                <a:latin typeface="+mj-lt"/>
              </a:rPr>
              <a:t>: If a task is scoped to be completed by the consultant, then the PM would enter the information.</a:t>
            </a:r>
          </a:p>
          <a:p>
            <a:endParaRPr lang="en-US" sz="2800" dirty="0">
              <a:solidFill>
                <a:srgbClr val="000000"/>
              </a:solidFill>
              <a:latin typeface="+mj-lt"/>
            </a:endParaRPr>
          </a:p>
        </p:txBody>
      </p:sp>
      <p:grpSp>
        <p:nvGrpSpPr>
          <p:cNvPr id="10" name="Group 9">
            <a:extLst>
              <a:ext uri="{FF2B5EF4-FFF2-40B4-BE49-F238E27FC236}">
                <a16:creationId xmlns:a16="http://schemas.microsoft.com/office/drawing/2014/main" id="{B2F2B4B4-3335-AFE7-8F2C-FBB54ACF2EA8}"/>
              </a:ext>
            </a:extLst>
          </p:cNvPr>
          <p:cNvGrpSpPr/>
          <p:nvPr/>
        </p:nvGrpSpPr>
        <p:grpSpPr>
          <a:xfrm>
            <a:off x="3888608" y="4363395"/>
            <a:ext cx="8222255" cy="787150"/>
            <a:chOff x="3209522" y="3128920"/>
            <a:chExt cx="7316221" cy="600159"/>
          </a:xfrm>
        </p:grpSpPr>
        <p:pic>
          <p:nvPicPr>
            <p:cNvPr id="7" name="Picture 6">
              <a:extLst>
                <a:ext uri="{FF2B5EF4-FFF2-40B4-BE49-F238E27FC236}">
                  <a16:creationId xmlns:a16="http://schemas.microsoft.com/office/drawing/2014/main" id="{863047C3-D64D-236C-CECA-06E5EB5F6975}"/>
                </a:ext>
              </a:extLst>
            </p:cNvPr>
            <p:cNvPicPr>
              <a:picLocks noChangeAspect="1"/>
            </p:cNvPicPr>
            <p:nvPr/>
          </p:nvPicPr>
          <p:blipFill>
            <a:blip r:embed="rId5"/>
            <a:stretch>
              <a:fillRect/>
            </a:stretch>
          </p:blipFill>
          <p:spPr>
            <a:xfrm>
              <a:off x="3209522" y="3128920"/>
              <a:ext cx="5772956" cy="600159"/>
            </a:xfrm>
            <a:prstGeom prst="rect">
              <a:avLst/>
            </a:prstGeom>
            <a:ln>
              <a:solidFill>
                <a:srgbClr val="13784B"/>
              </a:solidFill>
            </a:ln>
          </p:spPr>
        </p:pic>
        <p:pic>
          <p:nvPicPr>
            <p:cNvPr id="9" name="Picture 8">
              <a:extLst>
                <a:ext uri="{FF2B5EF4-FFF2-40B4-BE49-F238E27FC236}">
                  <a16:creationId xmlns:a16="http://schemas.microsoft.com/office/drawing/2014/main" id="{F877312E-EF43-3DA3-1B12-7C72DAE704E7}"/>
                </a:ext>
              </a:extLst>
            </p:cNvPr>
            <p:cNvPicPr>
              <a:picLocks noChangeAspect="1"/>
            </p:cNvPicPr>
            <p:nvPr/>
          </p:nvPicPr>
          <p:blipFill>
            <a:blip r:embed="rId6"/>
            <a:stretch>
              <a:fillRect/>
            </a:stretch>
          </p:blipFill>
          <p:spPr>
            <a:xfrm>
              <a:off x="8943896" y="3143209"/>
              <a:ext cx="1581847" cy="585870"/>
            </a:xfrm>
            <a:prstGeom prst="rect">
              <a:avLst/>
            </a:prstGeom>
            <a:ln>
              <a:solidFill>
                <a:srgbClr val="13784B"/>
              </a:solidFill>
            </a:ln>
          </p:spPr>
        </p:pic>
      </p:grpSp>
      <p:sp>
        <p:nvSpPr>
          <p:cNvPr id="11" name="TextBox 10">
            <a:extLst>
              <a:ext uri="{FF2B5EF4-FFF2-40B4-BE49-F238E27FC236}">
                <a16:creationId xmlns:a16="http://schemas.microsoft.com/office/drawing/2014/main" id="{65C85585-0BEA-58F3-C3FE-0D64FE9E4D3B}"/>
              </a:ext>
            </a:extLst>
          </p:cNvPr>
          <p:cNvSpPr txBox="1"/>
          <p:nvPr/>
        </p:nvSpPr>
        <p:spPr>
          <a:xfrm>
            <a:off x="3808839" y="3726320"/>
            <a:ext cx="7507705" cy="954107"/>
          </a:xfrm>
          <a:prstGeom prst="rect">
            <a:avLst/>
          </a:prstGeom>
          <a:noFill/>
        </p:spPr>
        <p:txBody>
          <a:bodyPr wrap="square" rtlCol="0">
            <a:spAutoFit/>
          </a:bodyPr>
          <a:lstStyle/>
          <a:p>
            <a:r>
              <a:rPr lang="en-US" sz="2800" dirty="0">
                <a:solidFill>
                  <a:srgbClr val="000000"/>
                </a:solidFill>
                <a:latin typeface="+mj-lt"/>
              </a:rPr>
              <a:t>Example:</a:t>
            </a:r>
          </a:p>
          <a:p>
            <a:endParaRPr lang="en-US" sz="2800" dirty="0">
              <a:solidFill>
                <a:srgbClr val="000000"/>
              </a:solidFill>
              <a:latin typeface="+mj-lt"/>
            </a:endParaRPr>
          </a:p>
        </p:txBody>
      </p:sp>
      <p:sp>
        <p:nvSpPr>
          <p:cNvPr id="27" name="TextBox 26">
            <a:extLst>
              <a:ext uri="{FF2B5EF4-FFF2-40B4-BE49-F238E27FC236}">
                <a16:creationId xmlns:a16="http://schemas.microsoft.com/office/drawing/2014/main" id="{6BB523DD-6845-20AF-9773-C4603E0BC030}"/>
              </a:ext>
            </a:extLst>
          </p:cNvPr>
          <p:cNvSpPr txBox="1"/>
          <p:nvPr/>
        </p:nvSpPr>
        <p:spPr>
          <a:xfrm>
            <a:off x="3805990" y="5317502"/>
            <a:ext cx="8005010" cy="1384995"/>
          </a:xfrm>
          <a:prstGeom prst="rect">
            <a:avLst/>
          </a:prstGeom>
          <a:noFill/>
        </p:spPr>
        <p:txBody>
          <a:bodyPr wrap="square" rtlCol="0">
            <a:spAutoFit/>
          </a:bodyPr>
          <a:lstStyle/>
          <a:p>
            <a:r>
              <a:rPr lang="en-US" sz="2800" dirty="0">
                <a:solidFill>
                  <a:srgbClr val="000000"/>
                </a:solidFill>
                <a:latin typeface="+mj-lt"/>
              </a:rPr>
              <a:t>Responsible Office says OMAT. However, consultant may have been hired to prepare the report. </a:t>
            </a:r>
          </a:p>
          <a:p>
            <a:endParaRPr lang="en-US" sz="2800" dirty="0">
              <a:solidFill>
                <a:srgbClr val="000000"/>
              </a:solidFill>
              <a:latin typeface="+mj-lt"/>
            </a:endParaRPr>
          </a:p>
        </p:txBody>
      </p:sp>
      <p:sp>
        <p:nvSpPr>
          <p:cNvPr id="4" name="Rectangle 3">
            <a:extLst>
              <a:ext uri="{FF2B5EF4-FFF2-40B4-BE49-F238E27FC236}">
                <a16:creationId xmlns:a16="http://schemas.microsoft.com/office/drawing/2014/main" id="{784D40A7-E0F5-AFBB-136B-B6173EB55075}"/>
              </a:ext>
            </a:extLst>
          </p:cNvPr>
          <p:cNvSpPr/>
          <p:nvPr/>
        </p:nvSpPr>
        <p:spPr>
          <a:xfrm>
            <a:off x="3888608" y="4363395"/>
            <a:ext cx="8222255" cy="787150"/>
          </a:xfrm>
          <a:prstGeom prst="rect">
            <a:avLst/>
          </a:prstGeom>
          <a:noFill/>
          <a:ln w="76200">
            <a:solidFill>
              <a:srgbClr val="1378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361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26"/>
                                        </p:tgtEl>
                                        <p:attrNameLst>
                                          <p:attrName>style.visibility</p:attrName>
                                        </p:attrNameLst>
                                      </p:cBhvr>
                                      <p:to>
                                        <p:strVal val="visible"/>
                                      </p:to>
                                    </p:set>
                                  </p:childTnLst>
                                </p:cTn>
                              </p:par>
                              <p:par>
                                <p:cTn id="10" presetID="1" presetClass="entr" presetSubtype="0" fill="hold" nodeType="withEffect">
                                  <p:stCondLst>
                                    <p:cond delay="1000"/>
                                  </p:stCondLst>
                                  <p:childTnLst>
                                    <p:set>
                                      <p:cBhvr>
                                        <p:cTn id="11" dur="1" fill="hold">
                                          <p:stCondLst>
                                            <p:cond delay="0"/>
                                          </p:stCondLst>
                                        </p:cTn>
                                        <p:tgtEl>
                                          <p:spTgt spid="2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p:bldP spid="11" grpId="0"/>
      <p:bldP spid="27" grpId="0"/>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728472" y="1804871"/>
            <a:ext cx="5936370" cy="3466213"/>
          </a:xfrm>
        </p:spPr>
        <p:txBody>
          <a:bodyPr vert="horz" lIns="91440" tIns="45720" rIns="91440" bIns="45720" rtlCol="0" anchor="b">
            <a:normAutofit fontScale="90000"/>
          </a:bodyPr>
          <a:lstStyle/>
          <a:p>
            <a:pPr>
              <a:lnSpc>
                <a:spcPct val="90000"/>
              </a:lnSpc>
            </a:pPr>
            <a:r>
              <a:rPr lang="en-US" sz="7200" kern="1200" dirty="0">
                <a:solidFill>
                  <a:srgbClr val="FFFFFF"/>
                </a:solidFill>
                <a:latin typeface="+mn-lt"/>
                <a:ea typeface="+mn-ea"/>
                <a:cs typeface="+mn-cs"/>
              </a:rPr>
              <a:t>Updating a P6 Schedule – HOW TO BE COMPLIANT</a:t>
            </a:r>
            <a:endParaRPr lang="en-US" sz="7200" dirty="0"/>
          </a:p>
        </p:txBody>
      </p:sp>
      <p:sp>
        <p:nvSpPr>
          <p:cNvPr id="2" name="Title 4">
            <a:extLst>
              <a:ext uri="{FF2B5EF4-FFF2-40B4-BE49-F238E27FC236}">
                <a16:creationId xmlns:a16="http://schemas.microsoft.com/office/drawing/2014/main" id="{A1F8A23B-E96A-0297-3080-592B7F8D246B}"/>
              </a:ext>
            </a:extLst>
          </p:cNvPr>
          <p:cNvSpPr txBox="1">
            <a:spLocks/>
          </p:cNvSpPr>
          <p:nvPr/>
        </p:nvSpPr>
        <p:spPr>
          <a:xfrm>
            <a:off x="538407" y="1309571"/>
            <a:ext cx="11115186" cy="3046529"/>
          </a:xfrm>
        </p:spPr>
        <p:txBody>
          <a:bodyPr vert="horz" lIns="91440" tIns="45720" rIns="91440" bIns="45720" rtlCol="0" anchor="b">
            <a:normAutofit/>
          </a:bodyPr>
          <a:lstStyle>
            <a:lvl1pPr algn="ctr" defTabSz="914400" rtl="0" eaLnBrk="1" latinLnBrk="0" hangingPunct="1">
              <a:lnSpc>
                <a:spcPct val="100000"/>
              </a:lnSpc>
              <a:spcBef>
                <a:spcPct val="0"/>
              </a:spcBef>
              <a:buNone/>
              <a:defRPr sz="6000" b="1" kern="1200">
                <a:solidFill>
                  <a:srgbClr val="085694"/>
                </a:solidFill>
                <a:latin typeface="+mn-lt"/>
                <a:ea typeface="+mj-ea"/>
                <a:cs typeface="+mj-cs"/>
              </a:defRPr>
            </a:lvl1pPr>
          </a:lstStyle>
          <a:p>
            <a:pPr>
              <a:lnSpc>
                <a:spcPct val="90000"/>
              </a:lnSpc>
            </a:pPr>
            <a:r>
              <a:rPr lang="en-US" dirty="0">
                <a:solidFill>
                  <a:srgbClr val="045594"/>
                </a:solidFill>
                <a:latin typeface="+mj-lt"/>
                <a:ea typeface="+mn-ea"/>
                <a:cs typeface="+mn-cs"/>
              </a:rPr>
              <a:t>Updating a P6 Schedule: </a:t>
            </a:r>
          </a:p>
          <a:p>
            <a:pPr>
              <a:lnSpc>
                <a:spcPct val="90000"/>
              </a:lnSpc>
            </a:pPr>
            <a:r>
              <a:rPr lang="en-US" dirty="0">
                <a:solidFill>
                  <a:srgbClr val="045594"/>
                </a:solidFill>
                <a:latin typeface="+mj-lt"/>
                <a:ea typeface="+mn-ea"/>
                <a:cs typeface="+mn-cs"/>
              </a:rPr>
              <a:t>How to Be Compliant</a:t>
            </a:r>
            <a:endParaRPr lang="en-US" dirty="0">
              <a:solidFill>
                <a:srgbClr val="045594"/>
              </a:solidFill>
              <a:latin typeface="+mj-lt"/>
            </a:endParaRPr>
          </a:p>
        </p:txBody>
      </p:sp>
    </p:spTree>
    <p:extLst>
      <p:ext uri="{BB962C8B-B14F-4D97-AF65-F5344CB8AC3E}">
        <p14:creationId xmlns:p14="http://schemas.microsoft.com/office/powerpoint/2010/main" val="1924317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sitting, front, snow&#10;&#10;Description automatically generated">
            <a:extLst>
              <a:ext uri="{FF2B5EF4-FFF2-40B4-BE49-F238E27FC236}">
                <a16:creationId xmlns:a16="http://schemas.microsoft.com/office/drawing/2014/main" id="{85EE35C0-73B8-46F0-B910-503E697BF1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243" y="565660"/>
            <a:ext cx="7467210" cy="6015903"/>
          </a:xfrm>
          <a:prstGeom prst="rect">
            <a:avLst/>
          </a:prstGeom>
        </p:spPr>
      </p:pic>
    </p:spTree>
    <p:extLst>
      <p:ext uri="{BB962C8B-B14F-4D97-AF65-F5344CB8AC3E}">
        <p14:creationId xmlns:p14="http://schemas.microsoft.com/office/powerpoint/2010/main" val="3312650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448749" y="430968"/>
            <a:ext cx="3485154" cy="5575301"/>
          </a:xfrm>
        </p:spPr>
        <p:txBody>
          <a:bodyPr vert="horz" lIns="91440" tIns="45720" rIns="91440" bIns="45720" rtlCol="0" anchor="ctr">
            <a:normAutofit/>
          </a:bodyPr>
          <a:lstStyle/>
          <a:p>
            <a:pPr>
              <a:lnSpc>
                <a:spcPct val="90000"/>
              </a:lnSpc>
            </a:pPr>
            <a:br>
              <a:rPr lang="en-US" sz="4000" dirty="0">
                <a:solidFill>
                  <a:srgbClr val="000000"/>
                </a:solidFill>
              </a:rPr>
            </a:br>
            <a:r>
              <a:rPr lang="en-US" sz="4000" dirty="0">
                <a:solidFill>
                  <a:srgbClr val="000000"/>
                </a:solidFill>
              </a:rPr>
              <a:t>Common </a:t>
            </a:r>
            <a:br>
              <a:rPr lang="en-US" sz="4000" dirty="0">
                <a:solidFill>
                  <a:srgbClr val="000000"/>
                </a:solidFill>
              </a:rPr>
            </a:br>
            <a:r>
              <a:rPr lang="en-US" sz="4000" dirty="0">
                <a:solidFill>
                  <a:srgbClr val="000000"/>
                </a:solidFill>
              </a:rPr>
              <a:t>Reasons for Noncompliance</a:t>
            </a:r>
            <a:endParaRPr lang="en-US" sz="4000" kern="1200" dirty="0">
              <a:solidFill>
                <a:srgbClr val="000000"/>
              </a:solidFill>
              <a:latin typeface="+mj-lt"/>
              <a:ea typeface="+mj-ea"/>
              <a:cs typeface="+mj-cs"/>
            </a:endParaRPr>
          </a:p>
        </p:txBody>
      </p:sp>
      <p:sp>
        <p:nvSpPr>
          <p:cNvPr id="4" name="Straight Connector 3">
            <a:extLst>
              <a:ext uri="{FF2B5EF4-FFF2-40B4-BE49-F238E27FC236}">
                <a16:creationId xmlns:a16="http://schemas.microsoft.com/office/drawing/2014/main" id="{3024574E-4469-791B-7DCA-FDA73D723859}"/>
              </a:ext>
            </a:extLst>
          </p:cNvPr>
          <p:cNvSpPr/>
          <p:nvPr/>
        </p:nvSpPr>
        <p:spPr>
          <a:xfrm>
            <a:off x="4482992" y="1404180"/>
            <a:ext cx="6930059" cy="0"/>
          </a:xfrm>
          <a:prstGeom prst="line">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sz="3200">
              <a:solidFill>
                <a:srgbClr val="000000"/>
              </a:solidFill>
            </a:endParaRPr>
          </a:p>
        </p:txBody>
      </p:sp>
      <p:sp>
        <p:nvSpPr>
          <p:cNvPr id="5" name="Freeform: Shape 4">
            <a:extLst>
              <a:ext uri="{FF2B5EF4-FFF2-40B4-BE49-F238E27FC236}">
                <a16:creationId xmlns:a16="http://schemas.microsoft.com/office/drawing/2014/main" id="{8F9E3F3E-55F7-1BC3-0425-BC752E101004}"/>
              </a:ext>
            </a:extLst>
          </p:cNvPr>
          <p:cNvSpPr/>
          <p:nvPr/>
        </p:nvSpPr>
        <p:spPr>
          <a:xfrm>
            <a:off x="4482992" y="1404180"/>
            <a:ext cx="6930059" cy="1700138"/>
          </a:xfrm>
          <a:custGeom>
            <a:avLst/>
            <a:gdLst>
              <a:gd name="connsiteX0" fmla="*/ 0 w 6930059"/>
              <a:gd name="connsiteY0" fmla="*/ 0 h 1700138"/>
              <a:gd name="connsiteX1" fmla="*/ 6930059 w 6930059"/>
              <a:gd name="connsiteY1" fmla="*/ 0 h 1700138"/>
              <a:gd name="connsiteX2" fmla="*/ 6930059 w 6930059"/>
              <a:gd name="connsiteY2" fmla="*/ 1700138 h 1700138"/>
              <a:gd name="connsiteX3" fmla="*/ 0 w 6930059"/>
              <a:gd name="connsiteY3" fmla="*/ 1700138 h 1700138"/>
              <a:gd name="connsiteX4" fmla="*/ 0 w 6930059"/>
              <a:gd name="connsiteY4" fmla="*/ 0 h 170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0059" h="1700138">
                <a:moveTo>
                  <a:pt x="0" y="0"/>
                </a:moveTo>
                <a:lnTo>
                  <a:pt x="6930059" y="0"/>
                </a:lnTo>
                <a:lnTo>
                  <a:pt x="6930059" y="1700138"/>
                </a:lnTo>
                <a:lnTo>
                  <a:pt x="0" y="17001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200" kern="1200" dirty="0">
                <a:solidFill>
                  <a:srgbClr val="000000"/>
                </a:solidFill>
              </a:rPr>
              <a:t>Project has NTP but no start date or % complete shown for next phase</a:t>
            </a:r>
          </a:p>
        </p:txBody>
      </p:sp>
      <p:sp>
        <p:nvSpPr>
          <p:cNvPr id="7" name="Straight Connector 6">
            <a:extLst>
              <a:ext uri="{FF2B5EF4-FFF2-40B4-BE49-F238E27FC236}">
                <a16:creationId xmlns:a16="http://schemas.microsoft.com/office/drawing/2014/main" id="{A91FA319-8BF6-D0A7-1212-B5D3E0CD86A1}"/>
              </a:ext>
            </a:extLst>
          </p:cNvPr>
          <p:cNvSpPr/>
          <p:nvPr/>
        </p:nvSpPr>
        <p:spPr>
          <a:xfrm>
            <a:off x="4482992" y="3104318"/>
            <a:ext cx="6930059" cy="0"/>
          </a:xfrm>
          <a:prstGeom prst="line">
            <a:avLst/>
          </a:prstGeom>
        </p:spPr>
        <p:style>
          <a:lnRef idx="2">
            <a:schemeClr val="accent2">
              <a:hueOff val="-4225935"/>
              <a:satOff val="17265"/>
              <a:lumOff val="-5686"/>
              <a:alphaOff val="0"/>
            </a:schemeClr>
          </a:lnRef>
          <a:fillRef idx="1">
            <a:schemeClr val="accent2">
              <a:hueOff val="-4225935"/>
              <a:satOff val="17265"/>
              <a:lumOff val="-5686"/>
              <a:alphaOff val="0"/>
            </a:schemeClr>
          </a:fillRef>
          <a:effectRef idx="0">
            <a:schemeClr val="accent2">
              <a:hueOff val="-4225935"/>
              <a:satOff val="17265"/>
              <a:lumOff val="-5686"/>
              <a:alphaOff val="0"/>
            </a:schemeClr>
          </a:effectRef>
          <a:fontRef idx="minor">
            <a:schemeClr val="lt1"/>
          </a:fontRef>
        </p:style>
        <p:txBody>
          <a:bodyPr/>
          <a:lstStyle/>
          <a:p>
            <a:endParaRPr lang="en-US" sz="3200">
              <a:solidFill>
                <a:srgbClr val="000000"/>
              </a:solidFill>
            </a:endParaRPr>
          </a:p>
        </p:txBody>
      </p:sp>
      <p:sp>
        <p:nvSpPr>
          <p:cNvPr id="8" name="Freeform: Shape 7">
            <a:extLst>
              <a:ext uri="{FF2B5EF4-FFF2-40B4-BE49-F238E27FC236}">
                <a16:creationId xmlns:a16="http://schemas.microsoft.com/office/drawing/2014/main" id="{668082B3-DD3E-19B0-23C9-2CCCA0951C88}"/>
              </a:ext>
            </a:extLst>
          </p:cNvPr>
          <p:cNvSpPr/>
          <p:nvPr/>
        </p:nvSpPr>
        <p:spPr>
          <a:xfrm>
            <a:off x="4482992" y="3104318"/>
            <a:ext cx="6930059" cy="1700138"/>
          </a:xfrm>
          <a:custGeom>
            <a:avLst/>
            <a:gdLst>
              <a:gd name="connsiteX0" fmla="*/ 0 w 6930059"/>
              <a:gd name="connsiteY0" fmla="*/ 0 h 1700138"/>
              <a:gd name="connsiteX1" fmla="*/ 6930059 w 6930059"/>
              <a:gd name="connsiteY1" fmla="*/ 0 h 1700138"/>
              <a:gd name="connsiteX2" fmla="*/ 6930059 w 6930059"/>
              <a:gd name="connsiteY2" fmla="*/ 1700138 h 1700138"/>
              <a:gd name="connsiteX3" fmla="*/ 0 w 6930059"/>
              <a:gd name="connsiteY3" fmla="*/ 1700138 h 1700138"/>
              <a:gd name="connsiteX4" fmla="*/ 0 w 6930059"/>
              <a:gd name="connsiteY4" fmla="*/ 0 h 170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0059" h="1700138">
                <a:moveTo>
                  <a:pt x="0" y="0"/>
                </a:moveTo>
                <a:lnTo>
                  <a:pt x="6930059" y="0"/>
                </a:lnTo>
                <a:lnTo>
                  <a:pt x="6930059" y="1700138"/>
                </a:lnTo>
                <a:lnTo>
                  <a:pt x="0" y="17001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200" kern="1200" dirty="0">
                <a:solidFill>
                  <a:srgbClr val="000000"/>
                </a:solidFill>
              </a:rPr>
              <a:t>Inconsistency between PM/SME Comments and P6</a:t>
            </a:r>
          </a:p>
        </p:txBody>
      </p:sp>
      <p:sp>
        <p:nvSpPr>
          <p:cNvPr id="9" name="Straight Connector 8">
            <a:extLst>
              <a:ext uri="{FF2B5EF4-FFF2-40B4-BE49-F238E27FC236}">
                <a16:creationId xmlns:a16="http://schemas.microsoft.com/office/drawing/2014/main" id="{C968A8DC-8DDC-B2D1-BBEF-D8D15AD102CB}"/>
              </a:ext>
            </a:extLst>
          </p:cNvPr>
          <p:cNvSpPr/>
          <p:nvPr/>
        </p:nvSpPr>
        <p:spPr>
          <a:xfrm>
            <a:off x="4482992" y="4804457"/>
            <a:ext cx="6930059" cy="0"/>
          </a:xfrm>
          <a:prstGeom prst="line">
            <a:avLst/>
          </a:prstGeom>
        </p:spPr>
        <p:style>
          <a:lnRef idx="2">
            <a:schemeClr val="accent2">
              <a:hueOff val="-8451870"/>
              <a:satOff val="34530"/>
              <a:lumOff val="-11372"/>
              <a:alphaOff val="0"/>
            </a:schemeClr>
          </a:lnRef>
          <a:fillRef idx="1">
            <a:schemeClr val="accent2">
              <a:hueOff val="-8451870"/>
              <a:satOff val="34530"/>
              <a:lumOff val="-11372"/>
              <a:alphaOff val="0"/>
            </a:schemeClr>
          </a:fillRef>
          <a:effectRef idx="0">
            <a:schemeClr val="accent2">
              <a:hueOff val="-8451870"/>
              <a:satOff val="34530"/>
              <a:lumOff val="-11372"/>
              <a:alphaOff val="0"/>
            </a:schemeClr>
          </a:effectRef>
          <a:fontRef idx="minor">
            <a:schemeClr val="lt1"/>
          </a:fontRef>
        </p:style>
        <p:txBody>
          <a:bodyPr/>
          <a:lstStyle/>
          <a:p>
            <a:endParaRPr lang="en-US" sz="3200">
              <a:solidFill>
                <a:srgbClr val="000000"/>
              </a:solidFill>
            </a:endParaRPr>
          </a:p>
        </p:txBody>
      </p:sp>
      <p:sp>
        <p:nvSpPr>
          <p:cNvPr id="10" name="Freeform: Shape 9">
            <a:extLst>
              <a:ext uri="{FF2B5EF4-FFF2-40B4-BE49-F238E27FC236}">
                <a16:creationId xmlns:a16="http://schemas.microsoft.com/office/drawing/2014/main" id="{C20C419D-AE9D-B314-178E-936E9598972E}"/>
              </a:ext>
            </a:extLst>
          </p:cNvPr>
          <p:cNvSpPr/>
          <p:nvPr/>
        </p:nvSpPr>
        <p:spPr>
          <a:xfrm>
            <a:off x="4482992" y="4804457"/>
            <a:ext cx="6930059" cy="1700138"/>
          </a:xfrm>
          <a:custGeom>
            <a:avLst/>
            <a:gdLst>
              <a:gd name="connsiteX0" fmla="*/ 0 w 6930059"/>
              <a:gd name="connsiteY0" fmla="*/ 0 h 1700138"/>
              <a:gd name="connsiteX1" fmla="*/ 6930059 w 6930059"/>
              <a:gd name="connsiteY1" fmla="*/ 0 h 1700138"/>
              <a:gd name="connsiteX2" fmla="*/ 6930059 w 6930059"/>
              <a:gd name="connsiteY2" fmla="*/ 1700138 h 1700138"/>
              <a:gd name="connsiteX3" fmla="*/ 0 w 6930059"/>
              <a:gd name="connsiteY3" fmla="*/ 1700138 h 1700138"/>
              <a:gd name="connsiteX4" fmla="*/ 0 w 6930059"/>
              <a:gd name="connsiteY4" fmla="*/ 0 h 170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0059" h="1700138">
                <a:moveTo>
                  <a:pt x="0" y="0"/>
                </a:moveTo>
                <a:lnTo>
                  <a:pt x="6930059" y="0"/>
                </a:lnTo>
                <a:lnTo>
                  <a:pt x="6930059" y="1700138"/>
                </a:lnTo>
                <a:lnTo>
                  <a:pt x="0" y="17001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200" kern="1200" dirty="0">
                <a:solidFill>
                  <a:srgbClr val="000000"/>
                </a:solidFill>
              </a:rPr>
              <a:t>Milestone updated but predecessor are not</a:t>
            </a:r>
          </a:p>
        </p:txBody>
      </p:sp>
    </p:spTree>
    <p:extLst>
      <p:ext uri="{BB962C8B-B14F-4D97-AF65-F5344CB8AC3E}">
        <p14:creationId xmlns:p14="http://schemas.microsoft.com/office/powerpoint/2010/main" val="589930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F9B70C-C5D9-EF65-B510-1BEC381FDFEA}"/>
              </a:ext>
            </a:extLst>
          </p:cNvPr>
          <p:cNvSpPr/>
          <p:nvPr/>
        </p:nvSpPr>
        <p:spPr>
          <a:xfrm>
            <a:off x="803189" y="6153665"/>
            <a:ext cx="963827" cy="469557"/>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73CF5C25-9B35-DA78-256C-9D0A303A2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20718" y="1133710"/>
            <a:ext cx="11150563" cy="5635123"/>
          </a:xfrm>
          <a:prstGeom prst="rect">
            <a:avLst/>
          </a:prstGeom>
          <a:noFill/>
        </p:spPr>
      </p:pic>
      <p:sp>
        <p:nvSpPr>
          <p:cNvPr id="4" name="Rectangle 3">
            <a:extLst>
              <a:ext uri="{FF2B5EF4-FFF2-40B4-BE49-F238E27FC236}">
                <a16:creationId xmlns:a16="http://schemas.microsoft.com/office/drawing/2014/main" id="{E4B67AA7-F728-3DE0-4F78-A4EAEFE9DF7E}"/>
              </a:ext>
            </a:extLst>
          </p:cNvPr>
          <p:cNvSpPr/>
          <p:nvPr/>
        </p:nvSpPr>
        <p:spPr>
          <a:xfrm>
            <a:off x="520718" y="2758369"/>
            <a:ext cx="10185382" cy="159100"/>
          </a:xfrm>
          <a:prstGeom prst="rect">
            <a:avLst/>
          </a:prstGeom>
          <a:solidFill>
            <a:srgbClr val="FFFF00">
              <a:alpha val="1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D0F0A47-9DB1-D13B-113F-11433489BDBE}"/>
              </a:ext>
            </a:extLst>
          </p:cNvPr>
          <p:cNvSpPr/>
          <p:nvPr/>
        </p:nvSpPr>
        <p:spPr>
          <a:xfrm>
            <a:off x="520718" y="6552933"/>
            <a:ext cx="11150562" cy="215900"/>
          </a:xfrm>
          <a:prstGeom prst="rect">
            <a:avLst/>
          </a:prstGeom>
          <a:solidFill>
            <a:srgbClr val="FFFF00">
              <a:alpha val="1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93D8BCA-9B33-3E58-A5D1-6CA9F296C03C}"/>
              </a:ext>
            </a:extLst>
          </p:cNvPr>
          <p:cNvSpPr txBox="1"/>
          <p:nvPr/>
        </p:nvSpPr>
        <p:spPr>
          <a:xfrm>
            <a:off x="9652000" y="767556"/>
            <a:ext cx="1054100" cy="369332"/>
          </a:xfrm>
          <a:prstGeom prst="rect">
            <a:avLst/>
          </a:prstGeom>
          <a:solidFill>
            <a:schemeClr val="bg1"/>
          </a:solidFill>
          <a:ln>
            <a:solidFill>
              <a:schemeClr val="accent1">
                <a:shade val="15000"/>
              </a:schemeClr>
            </a:solidFill>
          </a:ln>
        </p:spPr>
        <p:txBody>
          <a:bodyPr wrap="square" rtlCol="0">
            <a:spAutoFit/>
          </a:bodyPr>
          <a:lstStyle/>
          <a:p>
            <a:pPr algn="ctr"/>
            <a:r>
              <a:rPr lang="en-US" b="1" dirty="0">
                <a:solidFill>
                  <a:srgbClr val="000000"/>
                </a:solidFill>
                <a:latin typeface="+mj-lt"/>
              </a:rPr>
              <a:t>BL Start</a:t>
            </a:r>
          </a:p>
        </p:txBody>
      </p:sp>
      <p:sp>
        <p:nvSpPr>
          <p:cNvPr id="13" name="TextBox 12">
            <a:extLst>
              <a:ext uri="{FF2B5EF4-FFF2-40B4-BE49-F238E27FC236}">
                <a16:creationId xmlns:a16="http://schemas.microsoft.com/office/drawing/2014/main" id="{891D6069-BA6B-0EE9-BECC-B36EAB8C52BB}"/>
              </a:ext>
            </a:extLst>
          </p:cNvPr>
          <p:cNvSpPr txBox="1"/>
          <p:nvPr/>
        </p:nvSpPr>
        <p:spPr>
          <a:xfrm>
            <a:off x="10706100" y="767556"/>
            <a:ext cx="1054100" cy="369332"/>
          </a:xfrm>
          <a:prstGeom prst="rect">
            <a:avLst/>
          </a:prstGeom>
          <a:solidFill>
            <a:schemeClr val="bg1"/>
          </a:solidFill>
          <a:ln>
            <a:solidFill>
              <a:schemeClr val="accent1">
                <a:shade val="15000"/>
              </a:schemeClr>
            </a:solidFill>
          </a:ln>
        </p:spPr>
        <p:txBody>
          <a:bodyPr wrap="square" rtlCol="0">
            <a:spAutoFit/>
          </a:bodyPr>
          <a:lstStyle/>
          <a:p>
            <a:pPr algn="ctr"/>
            <a:r>
              <a:rPr lang="en-US" b="1" dirty="0">
                <a:solidFill>
                  <a:srgbClr val="000000"/>
                </a:solidFill>
                <a:latin typeface="+mj-lt"/>
              </a:rPr>
              <a:t>BL Finish</a:t>
            </a:r>
          </a:p>
        </p:txBody>
      </p:sp>
      <p:sp>
        <p:nvSpPr>
          <p:cNvPr id="14" name="TextBox 13">
            <a:extLst>
              <a:ext uri="{FF2B5EF4-FFF2-40B4-BE49-F238E27FC236}">
                <a16:creationId xmlns:a16="http://schemas.microsoft.com/office/drawing/2014/main" id="{5085C6C0-2B19-3EEC-B0C7-F452309CC82F}"/>
              </a:ext>
            </a:extLst>
          </p:cNvPr>
          <p:cNvSpPr txBox="1"/>
          <p:nvPr/>
        </p:nvSpPr>
        <p:spPr>
          <a:xfrm>
            <a:off x="3035300" y="407153"/>
            <a:ext cx="7327900" cy="646331"/>
          </a:xfrm>
          <a:prstGeom prst="rect">
            <a:avLst/>
          </a:prstGeom>
          <a:noFill/>
        </p:spPr>
        <p:txBody>
          <a:bodyPr wrap="square" rtlCol="0">
            <a:spAutoFit/>
          </a:bodyPr>
          <a:lstStyle/>
          <a:p>
            <a:r>
              <a:rPr lang="en-US" sz="3600" b="1" dirty="0">
                <a:solidFill>
                  <a:srgbClr val="045594"/>
                </a:solidFill>
                <a:latin typeface="+mj-lt"/>
              </a:rPr>
              <a:t>Level of Effort (LOE) Activity</a:t>
            </a:r>
          </a:p>
        </p:txBody>
      </p:sp>
      <p:grpSp>
        <p:nvGrpSpPr>
          <p:cNvPr id="3" name="Group 2">
            <a:extLst>
              <a:ext uri="{FF2B5EF4-FFF2-40B4-BE49-F238E27FC236}">
                <a16:creationId xmlns:a16="http://schemas.microsoft.com/office/drawing/2014/main" id="{213E06DF-6FEB-CB77-EA7C-26E6ACE36D57}"/>
              </a:ext>
            </a:extLst>
          </p:cNvPr>
          <p:cNvGrpSpPr/>
          <p:nvPr/>
        </p:nvGrpSpPr>
        <p:grpSpPr>
          <a:xfrm>
            <a:off x="8439871" y="2336661"/>
            <a:ext cx="784891" cy="784891"/>
            <a:chOff x="9503713" y="85104"/>
            <a:chExt cx="784891" cy="784891"/>
          </a:xfrm>
        </p:grpSpPr>
        <p:sp>
          <p:nvSpPr>
            <p:cNvPr id="5" name="Oval 4">
              <a:extLst>
                <a:ext uri="{FF2B5EF4-FFF2-40B4-BE49-F238E27FC236}">
                  <a16:creationId xmlns:a16="http://schemas.microsoft.com/office/drawing/2014/main" id="{B7A73567-4597-1483-DCAE-045B723E968A}"/>
                </a:ext>
              </a:extLst>
            </p:cNvPr>
            <p:cNvSpPr/>
            <p:nvPr/>
          </p:nvSpPr>
          <p:spPr>
            <a:xfrm>
              <a:off x="9610362" y="212243"/>
              <a:ext cx="571594" cy="6019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8" name="Graphic 7" descr="Badge 1 with solid fill">
              <a:extLst>
                <a:ext uri="{FF2B5EF4-FFF2-40B4-BE49-F238E27FC236}">
                  <a16:creationId xmlns:a16="http://schemas.microsoft.com/office/drawing/2014/main" id="{7BB04F27-2ED1-5559-DE16-E180A4B3A8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03713" y="85104"/>
              <a:ext cx="784891" cy="784891"/>
            </a:xfrm>
            <a:prstGeom prst="rect">
              <a:avLst/>
            </a:prstGeom>
          </p:spPr>
        </p:pic>
      </p:grpSp>
      <p:grpSp>
        <p:nvGrpSpPr>
          <p:cNvPr id="11" name="Group 10">
            <a:extLst>
              <a:ext uri="{FF2B5EF4-FFF2-40B4-BE49-F238E27FC236}">
                <a16:creationId xmlns:a16="http://schemas.microsoft.com/office/drawing/2014/main" id="{E2B72CE8-162D-19F2-AB82-A954FBA5649C}"/>
              </a:ext>
            </a:extLst>
          </p:cNvPr>
          <p:cNvGrpSpPr/>
          <p:nvPr/>
        </p:nvGrpSpPr>
        <p:grpSpPr>
          <a:xfrm>
            <a:off x="8316939" y="6153665"/>
            <a:ext cx="784891" cy="784891"/>
            <a:chOff x="13179153" y="2516529"/>
            <a:chExt cx="784891" cy="784891"/>
          </a:xfrm>
        </p:grpSpPr>
        <p:sp>
          <p:nvSpPr>
            <p:cNvPr id="12" name="Oval 11">
              <a:extLst>
                <a:ext uri="{FF2B5EF4-FFF2-40B4-BE49-F238E27FC236}">
                  <a16:creationId xmlns:a16="http://schemas.microsoft.com/office/drawing/2014/main" id="{719B0012-3751-E146-970E-CEC36A7BDD1D}"/>
                </a:ext>
              </a:extLst>
            </p:cNvPr>
            <p:cNvSpPr/>
            <p:nvPr/>
          </p:nvSpPr>
          <p:spPr>
            <a:xfrm>
              <a:off x="13335117" y="2605697"/>
              <a:ext cx="472965" cy="60655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15" name="Graphic 14" descr="Badge with solid fill">
              <a:extLst>
                <a:ext uri="{FF2B5EF4-FFF2-40B4-BE49-F238E27FC236}">
                  <a16:creationId xmlns:a16="http://schemas.microsoft.com/office/drawing/2014/main" id="{01447BDC-1A80-B6F7-A0F7-9D80EF30EEC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179153" y="2516529"/>
              <a:ext cx="784891" cy="784891"/>
            </a:xfrm>
            <a:prstGeom prst="rect">
              <a:avLst/>
            </a:prstGeom>
          </p:spPr>
        </p:pic>
      </p:grpSp>
      <p:sp>
        <p:nvSpPr>
          <p:cNvPr id="23" name="Rectangle 22">
            <a:extLst>
              <a:ext uri="{FF2B5EF4-FFF2-40B4-BE49-F238E27FC236}">
                <a16:creationId xmlns:a16="http://schemas.microsoft.com/office/drawing/2014/main" id="{7BE5E379-776E-7BCC-0B42-D123BAEF388C}"/>
              </a:ext>
            </a:extLst>
          </p:cNvPr>
          <p:cNvSpPr/>
          <p:nvPr/>
        </p:nvSpPr>
        <p:spPr>
          <a:xfrm>
            <a:off x="520718" y="1115819"/>
            <a:ext cx="11150562" cy="509782"/>
          </a:xfrm>
          <a:prstGeom prst="rect">
            <a:avLst/>
          </a:prstGeom>
          <a:solidFill>
            <a:srgbClr val="AA3E81">
              <a:alpha val="15000"/>
            </a:srgbClr>
          </a:solidFill>
          <a:ln w="127000">
            <a:solidFill>
              <a:srgbClr val="AA3E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47E03379-0B8F-AA14-A0A1-CFF2C2E742AE}"/>
              </a:ext>
            </a:extLst>
          </p:cNvPr>
          <p:cNvSpPr/>
          <p:nvPr/>
        </p:nvSpPr>
        <p:spPr>
          <a:xfrm rot="9808260">
            <a:off x="3580815" y="1536497"/>
            <a:ext cx="1016061" cy="1171474"/>
          </a:xfrm>
          <a:prstGeom prst="downArrow">
            <a:avLst/>
          </a:prstGeom>
          <a:solidFill>
            <a:srgbClr val="AA3E8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71181"/>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E27CEC9-3126-BB43-F0B6-B5F6A0B32B28}"/>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Basics Recap</a:t>
            </a:r>
          </a:p>
        </p:txBody>
      </p:sp>
      <p:sp>
        <p:nvSpPr>
          <p:cNvPr id="11" name="TextBox 10">
            <a:extLst>
              <a:ext uri="{FF2B5EF4-FFF2-40B4-BE49-F238E27FC236}">
                <a16:creationId xmlns:a16="http://schemas.microsoft.com/office/drawing/2014/main" id="{26424A9A-3D36-CEE8-7C72-26D820D661C4}"/>
              </a:ext>
            </a:extLst>
          </p:cNvPr>
          <p:cNvSpPr txBox="1"/>
          <p:nvPr/>
        </p:nvSpPr>
        <p:spPr>
          <a:xfrm>
            <a:off x="355410" y="1987404"/>
            <a:ext cx="10491537" cy="4093428"/>
          </a:xfrm>
          <a:prstGeom prst="rect">
            <a:avLst/>
          </a:prstGeom>
          <a:noFill/>
        </p:spPr>
        <p:txBody>
          <a:bodyPr wrap="square" rtlCol="0">
            <a:spAutoFit/>
          </a:bodyPr>
          <a:lstStyle/>
          <a:p>
            <a:r>
              <a:rPr lang="en-US" sz="3200" b="1" dirty="0">
                <a:solidFill>
                  <a:srgbClr val="000000"/>
                </a:solidFill>
                <a:latin typeface="+mj-lt"/>
              </a:rPr>
              <a:t>What is the terminology for organizing tasks into a more manageable system?</a:t>
            </a:r>
          </a:p>
          <a:p>
            <a:endParaRPr lang="en-US" sz="3200" b="1" dirty="0">
              <a:solidFill>
                <a:srgbClr val="000000"/>
              </a:solidFill>
              <a:latin typeface="+mj-lt"/>
            </a:endParaRPr>
          </a:p>
          <a:p>
            <a:pPr marL="514350" indent="-514350">
              <a:buAutoNum type="alphaUcPeriod"/>
            </a:pPr>
            <a:r>
              <a:rPr lang="en-US" sz="3200" dirty="0">
                <a:solidFill>
                  <a:srgbClr val="000000"/>
                </a:solidFill>
                <a:latin typeface="+mj-lt"/>
              </a:rPr>
              <a:t>Hierarchy</a:t>
            </a:r>
          </a:p>
          <a:p>
            <a:endParaRPr lang="en-US" sz="1200" dirty="0">
              <a:solidFill>
                <a:srgbClr val="000000"/>
              </a:solidFill>
              <a:latin typeface="+mj-lt"/>
            </a:endParaRPr>
          </a:p>
          <a:p>
            <a:r>
              <a:rPr lang="en-US" sz="3200" dirty="0">
                <a:solidFill>
                  <a:srgbClr val="000000"/>
                </a:solidFill>
                <a:latin typeface="+mj-lt"/>
              </a:rPr>
              <a:t>B.   Schedule Program</a:t>
            </a:r>
          </a:p>
          <a:p>
            <a:endParaRPr lang="en-US" sz="1200" dirty="0">
              <a:solidFill>
                <a:srgbClr val="000000"/>
              </a:solidFill>
              <a:latin typeface="+mj-lt"/>
            </a:endParaRPr>
          </a:p>
          <a:p>
            <a:r>
              <a:rPr lang="en-US" sz="3200" dirty="0">
                <a:solidFill>
                  <a:srgbClr val="000000"/>
                </a:solidFill>
                <a:latin typeface="+mj-lt"/>
              </a:rPr>
              <a:t>C.   Task &amp; Driver</a:t>
            </a:r>
          </a:p>
          <a:p>
            <a:endParaRPr lang="en-US" sz="1200" dirty="0">
              <a:solidFill>
                <a:srgbClr val="000000"/>
              </a:solidFill>
              <a:latin typeface="+mj-lt"/>
            </a:endParaRPr>
          </a:p>
          <a:p>
            <a:r>
              <a:rPr lang="en-US" sz="3200" dirty="0">
                <a:solidFill>
                  <a:srgbClr val="000000"/>
                </a:solidFill>
                <a:latin typeface="+mj-lt"/>
              </a:rPr>
              <a:t>D.    Work Breakdown Structure</a:t>
            </a:r>
          </a:p>
        </p:txBody>
      </p:sp>
      <p:pic>
        <p:nvPicPr>
          <p:cNvPr id="3" name="Graphic 2" descr="Classroom with solid fill">
            <a:extLst>
              <a:ext uri="{FF2B5EF4-FFF2-40B4-BE49-F238E27FC236}">
                <a16:creationId xmlns:a16="http://schemas.microsoft.com/office/drawing/2014/main" id="{7776ABA1-38D7-B0BE-56C4-2BA1126BB0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2637" y="647700"/>
            <a:ext cx="914400" cy="914400"/>
          </a:xfrm>
          <a:prstGeom prst="rect">
            <a:avLst/>
          </a:prstGeom>
        </p:spPr>
      </p:pic>
    </p:spTree>
    <p:extLst>
      <p:ext uri="{BB962C8B-B14F-4D97-AF65-F5344CB8AC3E}">
        <p14:creationId xmlns:p14="http://schemas.microsoft.com/office/powerpoint/2010/main" val="510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3CF5C25-9B35-DA78-256C-9D0A303A2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5197" y="1648617"/>
            <a:ext cx="11721605" cy="3910763"/>
          </a:xfrm>
          <a:prstGeom prst="rect">
            <a:avLst/>
          </a:prstGeom>
          <a:noFill/>
        </p:spPr>
      </p:pic>
      <p:sp>
        <p:nvSpPr>
          <p:cNvPr id="23" name="Rectangle 22">
            <a:extLst>
              <a:ext uri="{FF2B5EF4-FFF2-40B4-BE49-F238E27FC236}">
                <a16:creationId xmlns:a16="http://schemas.microsoft.com/office/drawing/2014/main" id="{7BE5E379-776E-7BCC-0B42-D123BAEF388C}"/>
              </a:ext>
            </a:extLst>
          </p:cNvPr>
          <p:cNvSpPr/>
          <p:nvPr/>
        </p:nvSpPr>
        <p:spPr>
          <a:xfrm>
            <a:off x="101600" y="1928149"/>
            <a:ext cx="11998411" cy="283873"/>
          </a:xfrm>
          <a:prstGeom prst="rect">
            <a:avLst/>
          </a:prstGeom>
          <a:solidFill>
            <a:srgbClr val="AA3E81">
              <a:alpha val="15000"/>
            </a:srgbClr>
          </a:solidFill>
          <a:ln w="85725">
            <a:solidFill>
              <a:srgbClr val="AA3E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47E03379-0B8F-AA14-A0A1-CFF2C2E742AE}"/>
              </a:ext>
            </a:extLst>
          </p:cNvPr>
          <p:cNvSpPr/>
          <p:nvPr/>
        </p:nvSpPr>
        <p:spPr>
          <a:xfrm rot="7913145">
            <a:off x="4748350" y="1916096"/>
            <a:ext cx="726419" cy="914338"/>
          </a:xfrm>
          <a:prstGeom prst="downArrow">
            <a:avLst/>
          </a:prstGeom>
          <a:solidFill>
            <a:srgbClr val="AA3E8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4B67AA7-F728-3DE0-4F78-A4EAEFE9DF7E}"/>
              </a:ext>
            </a:extLst>
          </p:cNvPr>
          <p:cNvSpPr/>
          <p:nvPr/>
        </p:nvSpPr>
        <p:spPr>
          <a:xfrm>
            <a:off x="544556" y="1672517"/>
            <a:ext cx="10299700" cy="215900"/>
          </a:xfrm>
          <a:prstGeom prst="rect">
            <a:avLst/>
          </a:prstGeom>
          <a:solidFill>
            <a:srgbClr val="FFFF00">
              <a:alpha val="1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D0F0A47-9DB1-D13B-113F-11433489BDBE}"/>
              </a:ext>
            </a:extLst>
          </p:cNvPr>
          <p:cNvSpPr/>
          <p:nvPr/>
        </p:nvSpPr>
        <p:spPr>
          <a:xfrm>
            <a:off x="347744" y="2696919"/>
            <a:ext cx="11518862" cy="192966"/>
          </a:xfrm>
          <a:prstGeom prst="rect">
            <a:avLst/>
          </a:prstGeom>
          <a:solidFill>
            <a:srgbClr val="FFFF00">
              <a:alpha val="1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93D8BCA-9B33-3E58-A5D1-6CA9F296C03C}"/>
              </a:ext>
            </a:extLst>
          </p:cNvPr>
          <p:cNvSpPr txBox="1"/>
          <p:nvPr/>
        </p:nvSpPr>
        <p:spPr>
          <a:xfrm>
            <a:off x="9867900" y="1302520"/>
            <a:ext cx="1128756" cy="369332"/>
          </a:xfrm>
          <a:prstGeom prst="rect">
            <a:avLst/>
          </a:prstGeom>
          <a:solidFill>
            <a:schemeClr val="bg1"/>
          </a:solidFill>
          <a:ln>
            <a:solidFill>
              <a:schemeClr val="accent1">
                <a:shade val="15000"/>
              </a:schemeClr>
            </a:solidFill>
          </a:ln>
        </p:spPr>
        <p:txBody>
          <a:bodyPr wrap="square" rtlCol="0">
            <a:spAutoFit/>
          </a:bodyPr>
          <a:lstStyle/>
          <a:p>
            <a:pPr algn="ctr"/>
            <a:r>
              <a:rPr lang="en-US" b="1" dirty="0">
                <a:solidFill>
                  <a:srgbClr val="000000"/>
                </a:solidFill>
                <a:latin typeface="+mj-lt"/>
              </a:rPr>
              <a:t>BL Start</a:t>
            </a:r>
          </a:p>
        </p:txBody>
      </p:sp>
      <p:sp>
        <p:nvSpPr>
          <p:cNvPr id="13" name="TextBox 12">
            <a:extLst>
              <a:ext uri="{FF2B5EF4-FFF2-40B4-BE49-F238E27FC236}">
                <a16:creationId xmlns:a16="http://schemas.microsoft.com/office/drawing/2014/main" id="{891D6069-BA6B-0EE9-BECC-B36EAB8C52BB}"/>
              </a:ext>
            </a:extLst>
          </p:cNvPr>
          <p:cNvSpPr txBox="1"/>
          <p:nvPr/>
        </p:nvSpPr>
        <p:spPr>
          <a:xfrm>
            <a:off x="10962609" y="1302520"/>
            <a:ext cx="1029996" cy="369332"/>
          </a:xfrm>
          <a:prstGeom prst="rect">
            <a:avLst/>
          </a:prstGeom>
          <a:solidFill>
            <a:schemeClr val="bg1"/>
          </a:solidFill>
          <a:ln>
            <a:solidFill>
              <a:schemeClr val="accent1">
                <a:shade val="15000"/>
              </a:schemeClr>
            </a:solidFill>
          </a:ln>
        </p:spPr>
        <p:txBody>
          <a:bodyPr wrap="square" rtlCol="0">
            <a:spAutoFit/>
          </a:bodyPr>
          <a:lstStyle/>
          <a:p>
            <a:pPr algn="ctr"/>
            <a:r>
              <a:rPr lang="en-US" b="1" dirty="0">
                <a:solidFill>
                  <a:srgbClr val="000000"/>
                </a:solidFill>
                <a:latin typeface="+mj-lt"/>
              </a:rPr>
              <a:t>BL Finish</a:t>
            </a:r>
          </a:p>
        </p:txBody>
      </p:sp>
      <p:sp>
        <p:nvSpPr>
          <p:cNvPr id="3" name="TextBox 2">
            <a:extLst>
              <a:ext uri="{FF2B5EF4-FFF2-40B4-BE49-F238E27FC236}">
                <a16:creationId xmlns:a16="http://schemas.microsoft.com/office/drawing/2014/main" id="{326C06F1-33D6-5834-7E25-CDD3A976E2FD}"/>
              </a:ext>
            </a:extLst>
          </p:cNvPr>
          <p:cNvSpPr txBox="1"/>
          <p:nvPr/>
        </p:nvSpPr>
        <p:spPr>
          <a:xfrm>
            <a:off x="4343398" y="436672"/>
            <a:ext cx="3644901" cy="646331"/>
          </a:xfrm>
          <a:prstGeom prst="rect">
            <a:avLst/>
          </a:prstGeom>
          <a:noFill/>
        </p:spPr>
        <p:txBody>
          <a:bodyPr wrap="square" rtlCol="0">
            <a:spAutoFit/>
          </a:bodyPr>
          <a:lstStyle/>
          <a:p>
            <a:r>
              <a:rPr lang="en-US" sz="3600" b="1" dirty="0">
                <a:solidFill>
                  <a:srgbClr val="045594"/>
                </a:solidFill>
                <a:latin typeface="+mj-lt"/>
              </a:rPr>
              <a:t>Summary Activity</a:t>
            </a:r>
          </a:p>
        </p:txBody>
      </p:sp>
      <p:grpSp>
        <p:nvGrpSpPr>
          <p:cNvPr id="8" name="Group 7">
            <a:extLst>
              <a:ext uri="{FF2B5EF4-FFF2-40B4-BE49-F238E27FC236}">
                <a16:creationId xmlns:a16="http://schemas.microsoft.com/office/drawing/2014/main" id="{86CEC53C-2B61-2EA7-9023-E6419751AAF0}"/>
              </a:ext>
            </a:extLst>
          </p:cNvPr>
          <p:cNvGrpSpPr/>
          <p:nvPr/>
        </p:nvGrpSpPr>
        <p:grpSpPr>
          <a:xfrm>
            <a:off x="8655315" y="1411320"/>
            <a:ext cx="784891" cy="784891"/>
            <a:chOff x="9514942" y="137938"/>
            <a:chExt cx="784891" cy="784891"/>
          </a:xfrm>
        </p:grpSpPr>
        <p:sp>
          <p:nvSpPr>
            <p:cNvPr id="5" name="Oval 4">
              <a:extLst>
                <a:ext uri="{FF2B5EF4-FFF2-40B4-BE49-F238E27FC236}">
                  <a16:creationId xmlns:a16="http://schemas.microsoft.com/office/drawing/2014/main" id="{DFC9DA0C-D3C5-DF97-30CD-87BB7834EDCE}"/>
                </a:ext>
              </a:extLst>
            </p:cNvPr>
            <p:cNvSpPr/>
            <p:nvPr/>
          </p:nvSpPr>
          <p:spPr>
            <a:xfrm>
              <a:off x="9610362" y="188797"/>
              <a:ext cx="571594" cy="62537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6" name="Graphic 5" descr="Badge 1 with solid fill">
              <a:extLst>
                <a:ext uri="{FF2B5EF4-FFF2-40B4-BE49-F238E27FC236}">
                  <a16:creationId xmlns:a16="http://schemas.microsoft.com/office/drawing/2014/main" id="{5BEA368E-F16E-DF33-5B02-2F60B20BDB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14942" y="137938"/>
              <a:ext cx="784891" cy="784891"/>
            </a:xfrm>
            <a:prstGeom prst="rect">
              <a:avLst/>
            </a:prstGeom>
          </p:spPr>
        </p:pic>
      </p:grpSp>
      <p:grpSp>
        <p:nvGrpSpPr>
          <p:cNvPr id="12" name="Group 11">
            <a:extLst>
              <a:ext uri="{FF2B5EF4-FFF2-40B4-BE49-F238E27FC236}">
                <a16:creationId xmlns:a16="http://schemas.microsoft.com/office/drawing/2014/main" id="{D10BD63B-3A13-BBB4-F2F6-C6A88F30194C}"/>
              </a:ext>
            </a:extLst>
          </p:cNvPr>
          <p:cNvGrpSpPr/>
          <p:nvPr/>
        </p:nvGrpSpPr>
        <p:grpSpPr>
          <a:xfrm>
            <a:off x="8655315" y="2385190"/>
            <a:ext cx="784891" cy="784891"/>
            <a:chOff x="13190383" y="2488064"/>
            <a:chExt cx="784891" cy="784891"/>
          </a:xfrm>
        </p:grpSpPr>
        <p:sp>
          <p:nvSpPr>
            <p:cNvPr id="11" name="Oval 10">
              <a:extLst>
                <a:ext uri="{FF2B5EF4-FFF2-40B4-BE49-F238E27FC236}">
                  <a16:creationId xmlns:a16="http://schemas.microsoft.com/office/drawing/2014/main" id="{2810E391-1BCC-CA6B-DDE1-7A9BA63E6F6B}"/>
                </a:ext>
              </a:extLst>
            </p:cNvPr>
            <p:cNvSpPr/>
            <p:nvPr/>
          </p:nvSpPr>
          <p:spPr>
            <a:xfrm>
              <a:off x="13335117" y="2605697"/>
              <a:ext cx="472965" cy="60655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9" name="Graphic 8" descr="Badge with solid fill">
              <a:extLst>
                <a:ext uri="{FF2B5EF4-FFF2-40B4-BE49-F238E27FC236}">
                  <a16:creationId xmlns:a16="http://schemas.microsoft.com/office/drawing/2014/main" id="{98330134-C163-43C7-E329-7DD9E9E2E7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190383" y="2488064"/>
              <a:ext cx="784891" cy="784891"/>
            </a:xfrm>
            <a:prstGeom prst="rect">
              <a:avLst/>
            </a:prstGeom>
          </p:spPr>
        </p:pic>
      </p:grpSp>
    </p:spTree>
    <p:extLst>
      <p:ext uri="{BB962C8B-B14F-4D97-AF65-F5344CB8AC3E}">
        <p14:creationId xmlns:p14="http://schemas.microsoft.com/office/powerpoint/2010/main" val="3639470297"/>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4"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3CF5C25-9B35-DA78-256C-9D0A303A2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47798" y="1473997"/>
            <a:ext cx="9634113" cy="4733387"/>
          </a:xfrm>
          <a:prstGeom prst="rect">
            <a:avLst/>
          </a:prstGeom>
          <a:noFill/>
        </p:spPr>
      </p:pic>
      <p:sp>
        <p:nvSpPr>
          <p:cNvPr id="4" name="Rectangle 3">
            <a:extLst>
              <a:ext uri="{FF2B5EF4-FFF2-40B4-BE49-F238E27FC236}">
                <a16:creationId xmlns:a16="http://schemas.microsoft.com/office/drawing/2014/main" id="{E4B67AA7-F728-3DE0-4F78-A4EAEFE9DF7E}"/>
              </a:ext>
            </a:extLst>
          </p:cNvPr>
          <p:cNvSpPr/>
          <p:nvPr/>
        </p:nvSpPr>
        <p:spPr>
          <a:xfrm>
            <a:off x="1549397" y="1945758"/>
            <a:ext cx="9438807" cy="192966"/>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D0F0A47-9DB1-D13B-113F-11433489BDBE}"/>
              </a:ext>
            </a:extLst>
          </p:cNvPr>
          <p:cNvSpPr/>
          <p:nvPr/>
        </p:nvSpPr>
        <p:spPr>
          <a:xfrm>
            <a:off x="1549397" y="2514002"/>
            <a:ext cx="9438807" cy="192966"/>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26C06F1-33D6-5834-7E25-CDD3A976E2FD}"/>
              </a:ext>
            </a:extLst>
          </p:cNvPr>
          <p:cNvSpPr txBox="1"/>
          <p:nvPr/>
        </p:nvSpPr>
        <p:spPr>
          <a:xfrm>
            <a:off x="5469026" y="525727"/>
            <a:ext cx="1591659" cy="646331"/>
          </a:xfrm>
          <a:prstGeom prst="rect">
            <a:avLst/>
          </a:prstGeom>
          <a:noFill/>
        </p:spPr>
        <p:txBody>
          <a:bodyPr wrap="square" rtlCol="0">
            <a:spAutoFit/>
          </a:bodyPr>
          <a:lstStyle/>
          <a:p>
            <a:r>
              <a:rPr lang="en-US" sz="3600" dirty="0">
                <a:solidFill>
                  <a:srgbClr val="045594"/>
                </a:solidFill>
                <a:latin typeface="+mj-lt"/>
              </a:rPr>
              <a:t>PSR P6</a:t>
            </a:r>
          </a:p>
        </p:txBody>
      </p:sp>
      <p:sp>
        <p:nvSpPr>
          <p:cNvPr id="5" name="Arrow: Right 4">
            <a:extLst>
              <a:ext uri="{FF2B5EF4-FFF2-40B4-BE49-F238E27FC236}">
                <a16:creationId xmlns:a16="http://schemas.microsoft.com/office/drawing/2014/main" id="{5F010D78-B4D3-E0E2-C8C2-396657CECC67}"/>
              </a:ext>
            </a:extLst>
          </p:cNvPr>
          <p:cNvSpPr/>
          <p:nvPr/>
        </p:nvSpPr>
        <p:spPr>
          <a:xfrm>
            <a:off x="566523" y="1884820"/>
            <a:ext cx="871493" cy="314842"/>
          </a:xfrm>
          <a:prstGeom prst="rightArrow">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FA5AB1AD-C1F2-3E1F-4A03-DCB16D4291F3}"/>
              </a:ext>
            </a:extLst>
          </p:cNvPr>
          <p:cNvSpPr/>
          <p:nvPr/>
        </p:nvSpPr>
        <p:spPr>
          <a:xfrm>
            <a:off x="584197" y="2453064"/>
            <a:ext cx="871493" cy="314842"/>
          </a:xfrm>
          <a:prstGeom prst="rightArrow">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8225547"/>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5"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3CF5C25-9B35-DA78-256C-9D0A303A2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31610" y="1633060"/>
            <a:ext cx="6150436" cy="3021803"/>
          </a:xfrm>
          <a:prstGeom prst="rect">
            <a:avLst/>
          </a:prstGeom>
          <a:noFill/>
          <a:ln w="76200">
            <a:solidFill>
              <a:srgbClr val="13784B"/>
            </a:solidFill>
          </a:ln>
        </p:spPr>
      </p:pic>
      <p:sp>
        <p:nvSpPr>
          <p:cNvPr id="3" name="TextBox 2">
            <a:extLst>
              <a:ext uri="{FF2B5EF4-FFF2-40B4-BE49-F238E27FC236}">
                <a16:creationId xmlns:a16="http://schemas.microsoft.com/office/drawing/2014/main" id="{326C06F1-33D6-5834-7E25-CDD3A976E2FD}"/>
              </a:ext>
            </a:extLst>
          </p:cNvPr>
          <p:cNvSpPr txBox="1"/>
          <p:nvPr/>
        </p:nvSpPr>
        <p:spPr>
          <a:xfrm>
            <a:off x="5304687" y="474492"/>
            <a:ext cx="1477359" cy="646331"/>
          </a:xfrm>
          <a:prstGeom prst="rect">
            <a:avLst/>
          </a:prstGeom>
          <a:noFill/>
        </p:spPr>
        <p:txBody>
          <a:bodyPr wrap="square" rtlCol="0">
            <a:spAutoFit/>
          </a:bodyPr>
          <a:lstStyle/>
          <a:p>
            <a:r>
              <a:rPr lang="en-US" sz="3600" b="1" dirty="0">
                <a:solidFill>
                  <a:srgbClr val="045594"/>
                </a:solidFill>
                <a:latin typeface="+mj-lt"/>
              </a:rPr>
              <a:t>PSR P6</a:t>
            </a:r>
          </a:p>
        </p:txBody>
      </p:sp>
      <p:pic>
        <p:nvPicPr>
          <p:cNvPr id="9" name="Picture 8">
            <a:extLst>
              <a:ext uri="{FF2B5EF4-FFF2-40B4-BE49-F238E27FC236}">
                <a16:creationId xmlns:a16="http://schemas.microsoft.com/office/drawing/2014/main" id="{BEE259A7-8811-8DF3-0929-171D20DD9D24}"/>
              </a:ext>
            </a:extLst>
          </p:cNvPr>
          <p:cNvPicPr>
            <a:picLocks noChangeAspect="1"/>
          </p:cNvPicPr>
          <p:nvPr/>
        </p:nvPicPr>
        <p:blipFill>
          <a:blip r:embed="rId4"/>
          <a:stretch>
            <a:fillRect/>
          </a:stretch>
        </p:blipFill>
        <p:spPr>
          <a:xfrm>
            <a:off x="241301" y="5167100"/>
            <a:ext cx="11604133" cy="845909"/>
          </a:xfrm>
          <a:prstGeom prst="rect">
            <a:avLst/>
          </a:prstGeom>
          <a:ln w="76200">
            <a:solidFill>
              <a:srgbClr val="13784B"/>
            </a:solidFill>
          </a:ln>
        </p:spPr>
      </p:pic>
      <p:sp>
        <p:nvSpPr>
          <p:cNvPr id="8" name="Arrow: Right 7">
            <a:extLst>
              <a:ext uri="{FF2B5EF4-FFF2-40B4-BE49-F238E27FC236}">
                <a16:creationId xmlns:a16="http://schemas.microsoft.com/office/drawing/2014/main" id="{FA5AB1AD-C1F2-3E1F-4A03-DCB16D4291F3}"/>
              </a:ext>
            </a:extLst>
          </p:cNvPr>
          <p:cNvSpPr/>
          <p:nvPr/>
        </p:nvSpPr>
        <p:spPr>
          <a:xfrm rot="7787558">
            <a:off x="4501560" y="4915433"/>
            <a:ext cx="1973555" cy="314842"/>
          </a:xfrm>
          <a:prstGeom prst="rightArrow">
            <a:avLst>
              <a:gd name="adj1" fmla="val 42751"/>
              <a:gd name="adj2" fmla="val 50000"/>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2936738"/>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000" fill="hold"/>
                                        <p:tgtEl>
                                          <p:spTgt spid="9"/>
                                        </p:tgtEl>
                                        <p:attrNameLst>
                                          <p:attrName>ppt_w</p:attrName>
                                        </p:attrNameLst>
                                      </p:cBhvr>
                                      <p:tavLst>
                                        <p:tav tm="0">
                                          <p:val>
                                            <p:fltVal val="0"/>
                                          </p:val>
                                        </p:tav>
                                        <p:tav tm="100000">
                                          <p:val>
                                            <p:strVal val="#ppt_w"/>
                                          </p:val>
                                        </p:tav>
                                      </p:tavLst>
                                    </p:anim>
                                    <p:anim calcmode="lin" valueType="num">
                                      <p:cBhvr>
                                        <p:cTn id="13" dur="2000" fill="hold"/>
                                        <p:tgtEl>
                                          <p:spTgt spid="9"/>
                                        </p:tgtEl>
                                        <p:attrNameLst>
                                          <p:attrName>ppt_h</p:attrName>
                                        </p:attrNameLst>
                                      </p:cBhvr>
                                      <p:tavLst>
                                        <p:tav tm="0">
                                          <p:val>
                                            <p:fltVal val="0"/>
                                          </p:val>
                                        </p:tav>
                                        <p:tav tm="100000">
                                          <p:val>
                                            <p:strVal val="#ppt_h"/>
                                          </p:val>
                                        </p:tav>
                                      </p:tavLst>
                                    </p:anim>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F9B70C-C5D9-EF65-B510-1BEC381FDFEA}"/>
              </a:ext>
            </a:extLst>
          </p:cNvPr>
          <p:cNvSpPr/>
          <p:nvPr/>
        </p:nvSpPr>
        <p:spPr>
          <a:xfrm>
            <a:off x="803189" y="6153665"/>
            <a:ext cx="963827" cy="4695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sp>
        <p:nvSpPr>
          <p:cNvPr id="16" name="TextBox 15">
            <a:extLst>
              <a:ext uri="{FF2B5EF4-FFF2-40B4-BE49-F238E27FC236}">
                <a16:creationId xmlns:a16="http://schemas.microsoft.com/office/drawing/2014/main" id="{3C7ECF6C-62DC-033F-2B19-A716C9A37D8B}"/>
              </a:ext>
            </a:extLst>
          </p:cNvPr>
          <p:cNvSpPr txBox="1"/>
          <p:nvPr/>
        </p:nvSpPr>
        <p:spPr>
          <a:xfrm>
            <a:off x="355410" y="1877213"/>
            <a:ext cx="11057198" cy="1077218"/>
          </a:xfrm>
          <a:prstGeom prst="rect">
            <a:avLst/>
          </a:prstGeom>
          <a:noFill/>
        </p:spPr>
        <p:txBody>
          <a:bodyPr wrap="square" rtlCol="0">
            <a:spAutoFit/>
          </a:bodyPr>
          <a:lstStyle/>
          <a:p>
            <a:r>
              <a:rPr lang="en-US" sz="3200" b="1" dirty="0">
                <a:solidFill>
                  <a:srgbClr val="000000"/>
                </a:solidFill>
                <a:latin typeface="+mj-lt"/>
              </a:rPr>
              <a:t>Which items on the PSR does the PM and GDOT Management Review to know if a project is on schedule? </a:t>
            </a:r>
          </a:p>
        </p:txBody>
      </p:sp>
      <p:sp>
        <p:nvSpPr>
          <p:cNvPr id="17" name="TextBox 16">
            <a:extLst>
              <a:ext uri="{FF2B5EF4-FFF2-40B4-BE49-F238E27FC236}">
                <a16:creationId xmlns:a16="http://schemas.microsoft.com/office/drawing/2014/main" id="{3F282671-E80C-3C54-B7E9-518D2F2FE99D}"/>
              </a:ext>
            </a:extLst>
          </p:cNvPr>
          <p:cNvSpPr txBox="1"/>
          <p:nvPr/>
        </p:nvSpPr>
        <p:spPr>
          <a:xfrm>
            <a:off x="355410" y="3429000"/>
            <a:ext cx="8683247" cy="2616101"/>
          </a:xfrm>
          <a:prstGeom prst="rect">
            <a:avLst/>
          </a:prstGeom>
          <a:noFill/>
        </p:spPr>
        <p:txBody>
          <a:bodyPr wrap="square" rtlCol="0">
            <a:spAutoFit/>
          </a:bodyPr>
          <a:lstStyle/>
          <a:p>
            <a:pPr marL="742950" indent="-742950">
              <a:buAutoNum type="alphaUcPeriod"/>
            </a:pPr>
            <a:r>
              <a:rPr lang="en-US" sz="3200" dirty="0">
                <a:solidFill>
                  <a:srgbClr val="000000"/>
                </a:solidFill>
                <a:latin typeface="+mj-lt"/>
              </a:rPr>
              <a:t>P6 Table</a:t>
            </a:r>
          </a:p>
          <a:p>
            <a:endParaRPr lang="en-US" sz="1200" dirty="0">
              <a:solidFill>
                <a:srgbClr val="000000"/>
              </a:solidFill>
              <a:latin typeface="+mj-lt"/>
            </a:endParaRPr>
          </a:p>
          <a:p>
            <a:r>
              <a:rPr lang="en-US" sz="3200" dirty="0">
                <a:solidFill>
                  <a:srgbClr val="000000"/>
                </a:solidFill>
                <a:latin typeface="+mj-lt"/>
              </a:rPr>
              <a:t>B.    Schedule Let Date</a:t>
            </a:r>
          </a:p>
          <a:p>
            <a:endParaRPr lang="en-US" sz="1200" dirty="0">
              <a:solidFill>
                <a:srgbClr val="000000"/>
              </a:solidFill>
              <a:latin typeface="+mj-lt"/>
            </a:endParaRPr>
          </a:p>
          <a:p>
            <a:r>
              <a:rPr lang="en-US" sz="3200" dirty="0">
                <a:solidFill>
                  <a:srgbClr val="000000"/>
                </a:solidFill>
                <a:latin typeface="+mj-lt"/>
              </a:rPr>
              <a:t>C.    PM Notes</a:t>
            </a:r>
          </a:p>
          <a:p>
            <a:endParaRPr lang="en-US" sz="1200" dirty="0">
              <a:solidFill>
                <a:srgbClr val="000000"/>
              </a:solidFill>
              <a:latin typeface="+mj-lt"/>
            </a:endParaRPr>
          </a:p>
          <a:p>
            <a:r>
              <a:rPr lang="en-US" sz="3200" dirty="0">
                <a:solidFill>
                  <a:srgbClr val="000000"/>
                </a:solidFill>
                <a:latin typeface="+mj-lt"/>
              </a:rPr>
              <a:t>D.    All of the Above</a:t>
            </a:r>
          </a:p>
        </p:txBody>
      </p:sp>
      <p:grpSp>
        <p:nvGrpSpPr>
          <p:cNvPr id="10" name="Group 9">
            <a:extLst>
              <a:ext uri="{FF2B5EF4-FFF2-40B4-BE49-F238E27FC236}">
                <a16:creationId xmlns:a16="http://schemas.microsoft.com/office/drawing/2014/main" id="{E1D54CA4-8A5F-B86C-0032-6E3CA2B1643E}"/>
              </a:ext>
            </a:extLst>
          </p:cNvPr>
          <p:cNvGrpSpPr/>
          <p:nvPr/>
        </p:nvGrpSpPr>
        <p:grpSpPr>
          <a:xfrm>
            <a:off x="355410" y="604487"/>
            <a:ext cx="11343953" cy="957613"/>
            <a:chOff x="355410" y="604487"/>
            <a:chExt cx="11343953" cy="957613"/>
          </a:xfrm>
        </p:grpSpPr>
        <p:sp>
          <p:nvSpPr>
            <p:cNvPr id="5" name="Rectangle 4">
              <a:extLst>
                <a:ext uri="{FF2B5EF4-FFF2-40B4-BE49-F238E27FC236}">
                  <a16:creationId xmlns:a16="http://schemas.microsoft.com/office/drawing/2014/main" id="{32A506EB-D9CD-1CBB-9241-E44FECE99258}"/>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9" name="Graphic 8" descr="Classroom with solid fill">
              <a:extLst>
                <a:ext uri="{FF2B5EF4-FFF2-40B4-BE49-F238E27FC236}">
                  <a16:creationId xmlns:a16="http://schemas.microsoft.com/office/drawing/2014/main" id="{5478DD29-B31B-D730-1EE2-9A55EA01E6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2234554958"/>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17">
                                            <p:txEl>
                                              <p:pRg st="6" end="6"/>
                                            </p:txEl>
                                          </p:spTgt>
                                        </p:tgtEl>
                                        <p:attrNameLst>
                                          <p:attrName>style.color</p:attrName>
                                        </p:attrNameLst>
                                      </p:cBhvr>
                                      <p:to>
                                        <a:srgbClr val="AA3E81"/>
                                      </p:to>
                                    </p:animClr>
                                    <p:animClr clrSpc="rgb" dir="cw">
                                      <p:cBhvr>
                                        <p:cTn id="7" dur="500" fill="hold"/>
                                        <p:tgtEl>
                                          <p:spTgt spid="17">
                                            <p:txEl>
                                              <p:pRg st="6" end="6"/>
                                            </p:txEl>
                                          </p:spTgt>
                                        </p:tgtEl>
                                        <p:attrNameLst>
                                          <p:attrName>fillcolor</p:attrName>
                                        </p:attrNameLst>
                                      </p:cBhvr>
                                      <p:to>
                                        <a:srgbClr val="AA3E81"/>
                                      </p:to>
                                    </p:animClr>
                                    <p:set>
                                      <p:cBhvr>
                                        <p:cTn id="8" dur="500" fill="hold"/>
                                        <p:tgtEl>
                                          <p:spTgt spid="17">
                                            <p:txEl>
                                              <p:pRg st="6" end="6"/>
                                            </p:txEl>
                                          </p:spTgt>
                                        </p:tgtEl>
                                        <p:attrNameLst>
                                          <p:attrName>fill.type</p:attrName>
                                        </p:attrNameLst>
                                      </p:cBhvr>
                                      <p:to>
                                        <p:strVal val="solid"/>
                                      </p:to>
                                    </p:set>
                                    <p:set>
                                      <p:cBhvr>
                                        <p:cTn id="9" dur="500" fill="hold"/>
                                        <p:tgtEl>
                                          <p:spTgt spid="17">
                                            <p:txEl>
                                              <p:pRg st="6" end="6"/>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3C7ECF6C-62DC-033F-2B19-A716C9A37D8B}"/>
              </a:ext>
            </a:extLst>
          </p:cNvPr>
          <p:cNvSpPr txBox="1"/>
          <p:nvPr/>
        </p:nvSpPr>
        <p:spPr>
          <a:xfrm>
            <a:off x="261644" y="4231766"/>
            <a:ext cx="6263024" cy="584775"/>
          </a:xfrm>
          <a:prstGeom prst="rect">
            <a:avLst/>
          </a:prstGeom>
          <a:noFill/>
        </p:spPr>
        <p:txBody>
          <a:bodyPr wrap="square" rtlCol="0">
            <a:spAutoFit/>
          </a:bodyPr>
          <a:lstStyle/>
          <a:p>
            <a:r>
              <a:rPr lang="en-US" sz="3200" b="1" dirty="0">
                <a:solidFill>
                  <a:srgbClr val="000000"/>
                </a:solidFill>
                <a:latin typeface="+mj-lt"/>
              </a:rPr>
              <a:t>Is the project on schedule for Let? </a:t>
            </a:r>
          </a:p>
        </p:txBody>
      </p:sp>
      <p:sp>
        <p:nvSpPr>
          <p:cNvPr id="3" name="TextBox 2">
            <a:extLst>
              <a:ext uri="{FF2B5EF4-FFF2-40B4-BE49-F238E27FC236}">
                <a16:creationId xmlns:a16="http://schemas.microsoft.com/office/drawing/2014/main" id="{1A898018-F8EF-7F41-BE23-0FCE7DE7634D}"/>
              </a:ext>
            </a:extLst>
          </p:cNvPr>
          <p:cNvSpPr txBox="1"/>
          <p:nvPr/>
        </p:nvSpPr>
        <p:spPr>
          <a:xfrm>
            <a:off x="3832069" y="5157564"/>
            <a:ext cx="1263462" cy="584775"/>
          </a:xfrm>
          <a:prstGeom prst="rect">
            <a:avLst/>
          </a:prstGeom>
          <a:noFill/>
        </p:spPr>
        <p:txBody>
          <a:bodyPr wrap="square" rtlCol="0">
            <a:spAutoFit/>
          </a:bodyPr>
          <a:lstStyle/>
          <a:p>
            <a:r>
              <a:rPr lang="en-US" sz="3200" dirty="0">
                <a:solidFill>
                  <a:srgbClr val="000000"/>
                </a:solidFill>
                <a:latin typeface="+mj-lt"/>
              </a:rPr>
              <a:t>True</a:t>
            </a:r>
          </a:p>
        </p:txBody>
      </p:sp>
      <p:sp>
        <p:nvSpPr>
          <p:cNvPr id="5" name="TextBox 4">
            <a:extLst>
              <a:ext uri="{FF2B5EF4-FFF2-40B4-BE49-F238E27FC236}">
                <a16:creationId xmlns:a16="http://schemas.microsoft.com/office/drawing/2014/main" id="{91CE713E-E2F9-8781-0BE5-BC23AB7BBA46}"/>
              </a:ext>
            </a:extLst>
          </p:cNvPr>
          <p:cNvSpPr txBox="1"/>
          <p:nvPr/>
        </p:nvSpPr>
        <p:spPr>
          <a:xfrm>
            <a:off x="5464269" y="5157564"/>
            <a:ext cx="1263462" cy="584775"/>
          </a:xfrm>
          <a:prstGeom prst="rect">
            <a:avLst/>
          </a:prstGeom>
          <a:noFill/>
        </p:spPr>
        <p:txBody>
          <a:bodyPr wrap="square" rtlCol="0">
            <a:spAutoFit/>
          </a:bodyPr>
          <a:lstStyle/>
          <a:p>
            <a:r>
              <a:rPr lang="en-US" sz="3200" dirty="0">
                <a:solidFill>
                  <a:srgbClr val="000000"/>
                </a:solidFill>
                <a:latin typeface="+mj-lt"/>
              </a:rPr>
              <a:t>or </a:t>
            </a:r>
          </a:p>
        </p:txBody>
      </p:sp>
      <p:sp>
        <p:nvSpPr>
          <p:cNvPr id="6" name="TextBox 5">
            <a:extLst>
              <a:ext uri="{FF2B5EF4-FFF2-40B4-BE49-F238E27FC236}">
                <a16:creationId xmlns:a16="http://schemas.microsoft.com/office/drawing/2014/main" id="{1256B3E4-1E5C-45A5-0637-CFBE0741AF3F}"/>
              </a:ext>
            </a:extLst>
          </p:cNvPr>
          <p:cNvSpPr txBox="1"/>
          <p:nvPr/>
        </p:nvSpPr>
        <p:spPr>
          <a:xfrm>
            <a:off x="6856777" y="5157564"/>
            <a:ext cx="2429974" cy="584775"/>
          </a:xfrm>
          <a:prstGeom prst="rect">
            <a:avLst/>
          </a:prstGeom>
          <a:noFill/>
        </p:spPr>
        <p:txBody>
          <a:bodyPr wrap="square" rtlCol="0">
            <a:spAutoFit/>
          </a:bodyPr>
          <a:lstStyle/>
          <a:p>
            <a:r>
              <a:rPr lang="en-US" sz="3200" dirty="0">
                <a:solidFill>
                  <a:srgbClr val="000000"/>
                </a:solidFill>
                <a:latin typeface="+mj-lt"/>
              </a:rPr>
              <a:t>False</a:t>
            </a:r>
          </a:p>
        </p:txBody>
      </p:sp>
      <p:pic>
        <p:nvPicPr>
          <p:cNvPr id="8" name="Picture 7">
            <a:extLst>
              <a:ext uri="{FF2B5EF4-FFF2-40B4-BE49-F238E27FC236}">
                <a16:creationId xmlns:a16="http://schemas.microsoft.com/office/drawing/2014/main" id="{C9903F7B-777E-1333-8B84-6D1D857C728E}"/>
              </a:ext>
            </a:extLst>
          </p:cNvPr>
          <p:cNvPicPr>
            <a:picLocks noChangeAspect="1"/>
          </p:cNvPicPr>
          <p:nvPr/>
        </p:nvPicPr>
        <p:blipFill>
          <a:blip r:embed="rId3"/>
          <a:stretch>
            <a:fillRect/>
          </a:stretch>
        </p:blipFill>
        <p:spPr>
          <a:xfrm>
            <a:off x="261644" y="1700436"/>
            <a:ext cx="11505239" cy="2137717"/>
          </a:xfrm>
          <a:prstGeom prst="rect">
            <a:avLst/>
          </a:prstGeom>
          <a:ln w="76200">
            <a:solidFill>
              <a:srgbClr val="13784B"/>
            </a:solidFill>
          </a:ln>
        </p:spPr>
      </p:pic>
      <p:grpSp>
        <p:nvGrpSpPr>
          <p:cNvPr id="4" name="Group 3">
            <a:extLst>
              <a:ext uri="{FF2B5EF4-FFF2-40B4-BE49-F238E27FC236}">
                <a16:creationId xmlns:a16="http://schemas.microsoft.com/office/drawing/2014/main" id="{42829DBF-FE72-AC62-9E65-626210A30563}"/>
              </a:ext>
            </a:extLst>
          </p:cNvPr>
          <p:cNvGrpSpPr/>
          <p:nvPr/>
        </p:nvGrpSpPr>
        <p:grpSpPr>
          <a:xfrm>
            <a:off x="355410" y="604487"/>
            <a:ext cx="11343953" cy="957613"/>
            <a:chOff x="355410" y="604487"/>
            <a:chExt cx="11343953" cy="957613"/>
          </a:xfrm>
        </p:grpSpPr>
        <p:sp>
          <p:nvSpPr>
            <p:cNvPr id="7" name="Rectangle 6">
              <a:extLst>
                <a:ext uri="{FF2B5EF4-FFF2-40B4-BE49-F238E27FC236}">
                  <a16:creationId xmlns:a16="http://schemas.microsoft.com/office/drawing/2014/main" id="{4C081BC2-C5E0-5D31-35D9-9F3A2A07C45E}"/>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12" name="Graphic 11" descr="Classroom with solid fill">
              <a:extLst>
                <a:ext uri="{FF2B5EF4-FFF2-40B4-BE49-F238E27FC236}">
                  <a16:creationId xmlns:a16="http://schemas.microsoft.com/office/drawing/2014/main" id="{5CAB5A7D-E55A-726E-4623-07A6738021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3250516355"/>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F9B70C-C5D9-EF65-B510-1BEC381FDFEA}"/>
              </a:ext>
            </a:extLst>
          </p:cNvPr>
          <p:cNvSpPr/>
          <p:nvPr/>
        </p:nvSpPr>
        <p:spPr>
          <a:xfrm>
            <a:off x="5857438" y="5416442"/>
            <a:ext cx="547857" cy="4695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sp>
        <p:nvSpPr>
          <p:cNvPr id="7" name="TextBox 6">
            <a:extLst>
              <a:ext uri="{FF2B5EF4-FFF2-40B4-BE49-F238E27FC236}">
                <a16:creationId xmlns:a16="http://schemas.microsoft.com/office/drawing/2014/main" id="{E7F69AC8-954B-ACA2-9875-CC2B2D562973}"/>
              </a:ext>
            </a:extLst>
          </p:cNvPr>
          <p:cNvSpPr txBox="1"/>
          <p:nvPr/>
        </p:nvSpPr>
        <p:spPr>
          <a:xfrm>
            <a:off x="197005" y="4083563"/>
            <a:ext cx="10396484" cy="584775"/>
          </a:xfrm>
          <a:prstGeom prst="rect">
            <a:avLst/>
          </a:prstGeom>
          <a:noFill/>
        </p:spPr>
        <p:txBody>
          <a:bodyPr wrap="square" rtlCol="0">
            <a:spAutoFit/>
          </a:bodyPr>
          <a:lstStyle/>
          <a:p>
            <a:r>
              <a:rPr lang="en-US" sz="3200" b="1" dirty="0">
                <a:solidFill>
                  <a:srgbClr val="000000"/>
                </a:solidFill>
                <a:latin typeface="+mj-lt"/>
              </a:rPr>
              <a:t>How many months off the let schedule is the project? </a:t>
            </a:r>
          </a:p>
        </p:txBody>
      </p:sp>
      <p:sp>
        <p:nvSpPr>
          <p:cNvPr id="8" name="TextBox 7">
            <a:extLst>
              <a:ext uri="{FF2B5EF4-FFF2-40B4-BE49-F238E27FC236}">
                <a16:creationId xmlns:a16="http://schemas.microsoft.com/office/drawing/2014/main" id="{1866C395-6A6A-13FB-55E5-90FF7D1E33EB}"/>
              </a:ext>
            </a:extLst>
          </p:cNvPr>
          <p:cNvSpPr txBox="1"/>
          <p:nvPr/>
        </p:nvSpPr>
        <p:spPr>
          <a:xfrm>
            <a:off x="197005" y="4620168"/>
            <a:ext cx="5404854" cy="2062103"/>
          </a:xfrm>
          <a:prstGeom prst="rect">
            <a:avLst/>
          </a:prstGeom>
          <a:noFill/>
        </p:spPr>
        <p:txBody>
          <a:bodyPr wrap="square" rtlCol="0">
            <a:spAutoFit/>
          </a:bodyPr>
          <a:lstStyle/>
          <a:p>
            <a:pPr marL="742950" indent="-742950">
              <a:buAutoNum type="alphaUcPeriod"/>
            </a:pPr>
            <a:r>
              <a:rPr lang="en-US" sz="3200" dirty="0">
                <a:solidFill>
                  <a:srgbClr val="000000"/>
                </a:solidFill>
                <a:latin typeface="+mj-lt"/>
              </a:rPr>
              <a:t>4 months</a:t>
            </a:r>
          </a:p>
          <a:p>
            <a:pPr marL="742950" indent="-742950">
              <a:buAutoNum type="alphaUcPeriod"/>
            </a:pPr>
            <a:r>
              <a:rPr lang="en-US" sz="3200" dirty="0">
                <a:solidFill>
                  <a:srgbClr val="000000"/>
                </a:solidFill>
                <a:latin typeface="+mj-lt"/>
              </a:rPr>
              <a:t>9 months</a:t>
            </a:r>
          </a:p>
          <a:p>
            <a:pPr marL="742950" indent="-742950">
              <a:buAutoNum type="alphaUcPeriod"/>
            </a:pPr>
            <a:r>
              <a:rPr lang="en-US" sz="3200" dirty="0">
                <a:solidFill>
                  <a:srgbClr val="000000"/>
                </a:solidFill>
                <a:latin typeface="+mj-lt"/>
              </a:rPr>
              <a:t>It is ahead of schedule</a:t>
            </a:r>
          </a:p>
          <a:p>
            <a:pPr marL="742950" indent="-742950">
              <a:buAutoNum type="alphaUcPeriod"/>
            </a:pPr>
            <a:r>
              <a:rPr lang="en-US" sz="3200" dirty="0">
                <a:solidFill>
                  <a:srgbClr val="000000"/>
                </a:solidFill>
                <a:latin typeface="+mj-lt"/>
              </a:rPr>
              <a:t>7 months</a:t>
            </a:r>
          </a:p>
        </p:txBody>
      </p:sp>
      <p:pic>
        <p:nvPicPr>
          <p:cNvPr id="5" name="Picture 4">
            <a:extLst>
              <a:ext uri="{FF2B5EF4-FFF2-40B4-BE49-F238E27FC236}">
                <a16:creationId xmlns:a16="http://schemas.microsoft.com/office/drawing/2014/main" id="{56EE8F33-5EAD-7E1A-7B0B-A3B9EE11BC11}"/>
              </a:ext>
            </a:extLst>
          </p:cNvPr>
          <p:cNvPicPr>
            <a:picLocks noChangeAspect="1"/>
          </p:cNvPicPr>
          <p:nvPr/>
        </p:nvPicPr>
        <p:blipFill>
          <a:blip r:embed="rId3"/>
          <a:stretch>
            <a:fillRect/>
          </a:stretch>
        </p:blipFill>
        <p:spPr>
          <a:xfrm>
            <a:off x="477391" y="1791621"/>
            <a:ext cx="11099990" cy="2062420"/>
          </a:xfrm>
          <a:prstGeom prst="rect">
            <a:avLst/>
          </a:prstGeom>
          <a:ln w="76200">
            <a:solidFill>
              <a:srgbClr val="13784B"/>
            </a:solidFill>
          </a:ln>
        </p:spPr>
      </p:pic>
      <p:grpSp>
        <p:nvGrpSpPr>
          <p:cNvPr id="3" name="Group 2">
            <a:extLst>
              <a:ext uri="{FF2B5EF4-FFF2-40B4-BE49-F238E27FC236}">
                <a16:creationId xmlns:a16="http://schemas.microsoft.com/office/drawing/2014/main" id="{FC56F2B1-5047-4370-82FC-ED2512BF82B7}"/>
              </a:ext>
            </a:extLst>
          </p:cNvPr>
          <p:cNvGrpSpPr/>
          <p:nvPr/>
        </p:nvGrpSpPr>
        <p:grpSpPr>
          <a:xfrm>
            <a:off x="355410" y="604487"/>
            <a:ext cx="11343953" cy="957613"/>
            <a:chOff x="355410" y="604487"/>
            <a:chExt cx="11343953" cy="957613"/>
          </a:xfrm>
        </p:grpSpPr>
        <p:sp>
          <p:nvSpPr>
            <p:cNvPr id="4" name="Rectangle 3">
              <a:extLst>
                <a:ext uri="{FF2B5EF4-FFF2-40B4-BE49-F238E27FC236}">
                  <a16:creationId xmlns:a16="http://schemas.microsoft.com/office/drawing/2014/main" id="{4F2FA58F-3670-D974-2CB0-6AF03205A49B}"/>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6" name="Graphic 5" descr="Classroom with solid fill">
              <a:extLst>
                <a:ext uri="{FF2B5EF4-FFF2-40B4-BE49-F238E27FC236}">
                  <a16:creationId xmlns:a16="http://schemas.microsoft.com/office/drawing/2014/main" id="{19B6F917-9ED6-73C3-6989-226E4B304E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2459255888"/>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DB76F48-DFE1-1A7D-63B1-EDB2DDBA0C76}"/>
              </a:ext>
            </a:extLst>
          </p:cNvPr>
          <p:cNvGrpSpPr/>
          <p:nvPr/>
        </p:nvGrpSpPr>
        <p:grpSpPr>
          <a:xfrm>
            <a:off x="355226" y="1741923"/>
            <a:ext cx="11344137" cy="4059545"/>
            <a:chOff x="355226" y="1328610"/>
            <a:chExt cx="11344137" cy="4059545"/>
          </a:xfrm>
        </p:grpSpPr>
        <p:pic>
          <p:nvPicPr>
            <p:cNvPr id="5" name="Picture 4">
              <a:extLst>
                <a:ext uri="{FF2B5EF4-FFF2-40B4-BE49-F238E27FC236}">
                  <a16:creationId xmlns:a16="http://schemas.microsoft.com/office/drawing/2014/main" id="{90E6D8D3-3D0F-6550-D411-373A8B015B0A}"/>
                </a:ext>
              </a:extLst>
            </p:cNvPr>
            <p:cNvPicPr>
              <a:picLocks noChangeAspect="1"/>
            </p:cNvPicPr>
            <p:nvPr/>
          </p:nvPicPr>
          <p:blipFill>
            <a:blip r:embed="rId3"/>
            <a:stretch>
              <a:fillRect/>
            </a:stretch>
          </p:blipFill>
          <p:spPr>
            <a:xfrm>
              <a:off x="355226" y="1328610"/>
              <a:ext cx="11344137" cy="4059545"/>
            </a:xfrm>
            <a:prstGeom prst="rect">
              <a:avLst/>
            </a:prstGeom>
            <a:ln w="76200">
              <a:solidFill>
                <a:srgbClr val="13784B"/>
              </a:solidFill>
            </a:ln>
          </p:spPr>
        </p:pic>
        <p:sp>
          <p:nvSpPr>
            <p:cNvPr id="6" name="Rectangle 5">
              <a:extLst>
                <a:ext uri="{FF2B5EF4-FFF2-40B4-BE49-F238E27FC236}">
                  <a16:creationId xmlns:a16="http://schemas.microsoft.com/office/drawing/2014/main" id="{72694998-6F69-4527-5257-013172D2EBB9}"/>
                </a:ext>
              </a:extLst>
            </p:cNvPr>
            <p:cNvSpPr/>
            <p:nvPr/>
          </p:nvSpPr>
          <p:spPr>
            <a:xfrm>
              <a:off x="1278387" y="1346385"/>
              <a:ext cx="609600" cy="1532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923965D-C916-A952-56E4-0B14D770E2AB}"/>
                </a:ext>
              </a:extLst>
            </p:cNvPr>
            <p:cNvSpPr/>
            <p:nvPr/>
          </p:nvSpPr>
          <p:spPr>
            <a:xfrm>
              <a:off x="2192020" y="1337498"/>
              <a:ext cx="2720340" cy="1621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A46E19-2FE4-31D0-BB38-33BB75D196CC}"/>
                </a:ext>
              </a:extLst>
            </p:cNvPr>
            <p:cNvSpPr/>
            <p:nvPr/>
          </p:nvSpPr>
          <p:spPr>
            <a:xfrm>
              <a:off x="1341120" y="1771983"/>
              <a:ext cx="609600" cy="2514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3C7ECF6C-62DC-033F-2B19-A716C9A37D8B}"/>
              </a:ext>
            </a:extLst>
          </p:cNvPr>
          <p:cNvSpPr txBox="1"/>
          <p:nvPr/>
        </p:nvSpPr>
        <p:spPr>
          <a:xfrm>
            <a:off x="355226" y="5993984"/>
            <a:ext cx="11057198" cy="584775"/>
          </a:xfrm>
          <a:prstGeom prst="rect">
            <a:avLst/>
          </a:prstGeom>
          <a:noFill/>
        </p:spPr>
        <p:txBody>
          <a:bodyPr wrap="square" rtlCol="0">
            <a:spAutoFit/>
          </a:bodyPr>
          <a:lstStyle/>
          <a:p>
            <a:r>
              <a:rPr lang="en-US" sz="3200" b="1" dirty="0">
                <a:solidFill>
                  <a:srgbClr val="000000"/>
                </a:solidFill>
                <a:latin typeface="+mj-lt"/>
              </a:rPr>
              <a:t>The project is on schedule. </a:t>
            </a:r>
          </a:p>
        </p:txBody>
      </p:sp>
      <p:sp>
        <p:nvSpPr>
          <p:cNvPr id="17" name="TextBox 16">
            <a:extLst>
              <a:ext uri="{FF2B5EF4-FFF2-40B4-BE49-F238E27FC236}">
                <a16:creationId xmlns:a16="http://schemas.microsoft.com/office/drawing/2014/main" id="{3F282671-E80C-3C54-B7E9-518D2F2FE99D}"/>
              </a:ext>
            </a:extLst>
          </p:cNvPr>
          <p:cNvSpPr txBox="1"/>
          <p:nvPr/>
        </p:nvSpPr>
        <p:spPr>
          <a:xfrm>
            <a:off x="7031332" y="5965568"/>
            <a:ext cx="1263462" cy="584775"/>
          </a:xfrm>
          <a:prstGeom prst="rect">
            <a:avLst/>
          </a:prstGeom>
          <a:noFill/>
        </p:spPr>
        <p:txBody>
          <a:bodyPr wrap="square" rtlCol="0">
            <a:spAutoFit/>
          </a:bodyPr>
          <a:lstStyle/>
          <a:p>
            <a:r>
              <a:rPr lang="en-US" sz="3200" dirty="0">
                <a:solidFill>
                  <a:srgbClr val="000000"/>
                </a:solidFill>
                <a:latin typeface="+mj-lt"/>
              </a:rPr>
              <a:t>True</a:t>
            </a:r>
          </a:p>
        </p:txBody>
      </p:sp>
      <p:sp>
        <p:nvSpPr>
          <p:cNvPr id="18" name="TextBox 17">
            <a:extLst>
              <a:ext uri="{FF2B5EF4-FFF2-40B4-BE49-F238E27FC236}">
                <a16:creationId xmlns:a16="http://schemas.microsoft.com/office/drawing/2014/main" id="{B4BCCDDF-B1EE-193F-30CE-4274C5919AE6}"/>
              </a:ext>
            </a:extLst>
          </p:cNvPr>
          <p:cNvSpPr txBox="1"/>
          <p:nvPr/>
        </p:nvSpPr>
        <p:spPr>
          <a:xfrm>
            <a:off x="8294794" y="5961125"/>
            <a:ext cx="1263462" cy="584775"/>
          </a:xfrm>
          <a:prstGeom prst="rect">
            <a:avLst/>
          </a:prstGeom>
          <a:noFill/>
        </p:spPr>
        <p:txBody>
          <a:bodyPr wrap="square" rtlCol="0">
            <a:spAutoFit/>
          </a:bodyPr>
          <a:lstStyle/>
          <a:p>
            <a:r>
              <a:rPr lang="en-US" sz="3200" dirty="0">
                <a:solidFill>
                  <a:srgbClr val="000000"/>
                </a:solidFill>
                <a:latin typeface="+mj-lt"/>
              </a:rPr>
              <a:t>or </a:t>
            </a:r>
          </a:p>
        </p:txBody>
      </p:sp>
      <p:sp>
        <p:nvSpPr>
          <p:cNvPr id="19" name="TextBox 18">
            <a:extLst>
              <a:ext uri="{FF2B5EF4-FFF2-40B4-BE49-F238E27FC236}">
                <a16:creationId xmlns:a16="http://schemas.microsoft.com/office/drawing/2014/main" id="{576E5C2A-CD17-64EC-98A2-080E52E29212}"/>
              </a:ext>
            </a:extLst>
          </p:cNvPr>
          <p:cNvSpPr txBox="1"/>
          <p:nvPr/>
        </p:nvSpPr>
        <p:spPr>
          <a:xfrm>
            <a:off x="9144013" y="5961124"/>
            <a:ext cx="2429974" cy="584775"/>
          </a:xfrm>
          <a:prstGeom prst="rect">
            <a:avLst/>
          </a:prstGeom>
          <a:noFill/>
        </p:spPr>
        <p:txBody>
          <a:bodyPr wrap="square" rtlCol="0">
            <a:spAutoFit/>
          </a:bodyPr>
          <a:lstStyle/>
          <a:p>
            <a:r>
              <a:rPr lang="en-US" sz="3200" dirty="0">
                <a:solidFill>
                  <a:srgbClr val="000000"/>
                </a:solidFill>
                <a:latin typeface="+mj-lt"/>
              </a:rPr>
              <a:t>False</a:t>
            </a:r>
          </a:p>
        </p:txBody>
      </p:sp>
      <p:grpSp>
        <p:nvGrpSpPr>
          <p:cNvPr id="2" name="Group 1">
            <a:extLst>
              <a:ext uri="{FF2B5EF4-FFF2-40B4-BE49-F238E27FC236}">
                <a16:creationId xmlns:a16="http://schemas.microsoft.com/office/drawing/2014/main" id="{DF9C5AC0-7BC2-B7C8-D164-4633283EFAF5}"/>
              </a:ext>
            </a:extLst>
          </p:cNvPr>
          <p:cNvGrpSpPr/>
          <p:nvPr/>
        </p:nvGrpSpPr>
        <p:grpSpPr>
          <a:xfrm>
            <a:off x="355410" y="604487"/>
            <a:ext cx="11343953" cy="957613"/>
            <a:chOff x="355410" y="604487"/>
            <a:chExt cx="11343953" cy="957613"/>
          </a:xfrm>
        </p:grpSpPr>
        <p:sp>
          <p:nvSpPr>
            <p:cNvPr id="3" name="Rectangle 2">
              <a:extLst>
                <a:ext uri="{FF2B5EF4-FFF2-40B4-BE49-F238E27FC236}">
                  <a16:creationId xmlns:a16="http://schemas.microsoft.com/office/drawing/2014/main" id="{4C4110BD-1AC3-D8C9-A817-C6974AE2472B}"/>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4" name="Graphic 3" descr="Classroom with solid fill">
              <a:extLst>
                <a:ext uri="{FF2B5EF4-FFF2-40B4-BE49-F238E27FC236}">
                  <a16:creationId xmlns:a16="http://schemas.microsoft.com/office/drawing/2014/main" id="{7BFD0818-8B62-3CA8-5827-CE6DC788E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4065814217"/>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F9B70C-C5D9-EF65-B510-1BEC381FDFEA}"/>
              </a:ext>
            </a:extLst>
          </p:cNvPr>
          <p:cNvSpPr/>
          <p:nvPr/>
        </p:nvSpPr>
        <p:spPr>
          <a:xfrm>
            <a:off x="803189" y="6153665"/>
            <a:ext cx="963827" cy="4695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C7ECF6C-62DC-033F-2B19-A716C9A37D8B}"/>
              </a:ext>
            </a:extLst>
          </p:cNvPr>
          <p:cNvSpPr txBox="1"/>
          <p:nvPr/>
        </p:nvSpPr>
        <p:spPr>
          <a:xfrm>
            <a:off x="355410" y="2285604"/>
            <a:ext cx="4864290" cy="2062103"/>
          </a:xfrm>
          <a:prstGeom prst="rect">
            <a:avLst/>
          </a:prstGeom>
          <a:noFill/>
        </p:spPr>
        <p:txBody>
          <a:bodyPr wrap="square" rtlCol="0">
            <a:spAutoFit/>
          </a:bodyPr>
          <a:lstStyle/>
          <a:p>
            <a:r>
              <a:rPr lang="en-US" sz="3200" b="1" dirty="0">
                <a:solidFill>
                  <a:srgbClr val="000000"/>
                </a:solidFill>
                <a:latin typeface="+mj-lt"/>
              </a:rPr>
              <a:t>The next activity to be completed that is associated with the next milestone is what? </a:t>
            </a:r>
          </a:p>
        </p:txBody>
      </p:sp>
      <p:pic>
        <p:nvPicPr>
          <p:cNvPr id="4" name="Picture 3">
            <a:extLst>
              <a:ext uri="{FF2B5EF4-FFF2-40B4-BE49-F238E27FC236}">
                <a16:creationId xmlns:a16="http://schemas.microsoft.com/office/drawing/2014/main" id="{B50D9019-C0F5-AD30-F8CE-9261C0A748AF}"/>
              </a:ext>
            </a:extLst>
          </p:cNvPr>
          <p:cNvPicPr>
            <a:picLocks noChangeAspect="1"/>
          </p:cNvPicPr>
          <p:nvPr/>
        </p:nvPicPr>
        <p:blipFill>
          <a:blip r:embed="rId3"/>
          <a:stretch>
            <a:fillRect/>
          </a:stretch>
        </p:blipFill>
        <p:spPr>
          <a:xfrm>
            <a:off x="5573198" y="1778614"/>
            <a:ext cx="5745165" cy="2800768"/>
          </a:xfrm>
          <a:prstGeom prst="rect">
            <a:avLst/>
          </a:prstGeom>
          <a:ln w="76200">
            <a:solidFill>
              <a:srgbClr val="13784B"/>
            </a:solidFill>
          </a:ln>
        </p:spPr>
      </p:pic>
      <p:sp>
        <p:nvSpPr>
          <p:cNvPr id="8" name="TextBox 7">
            <a:extLst>
              <a:ext uri="{FF2B5EF4-FFF2-40B4-BE49-F238E27FC236}">
                <a16:creationId xmlns:a16="http://schemas.microsoft.com/office/drawing/2014/main" id="{CCE1A536-51FB-ED59-EBAF-D9E41785F04B}"/>
              </a:ext>
            </a:extLst>
          </p:cNvPr>
          <p:cNvSpPr txBox="1"/>
          <p:nvPr/>
        </p:nvSpPr>
        <p:spPr>
          <a:xfrm>
            <a:off x="177610" y="4681597"/>
            <a:ext cx="9563290" cy="2062103"/>
          </a:xfrm>
          <a:prstGeom prst="rect">
            <a:avLst/>
          </a:prstGeom>
          <a:noFill/>
        </p:spPr>
        <p:txBody>
          <a:bodyPr wrap="square" rtlCol="0">
            <a:spAutoFit/>
          </a:bodyPr>
          <a:lstStyle/>
          <a:p>
            <a:pPr marL="742950" indent="-742950">
              <a:buAutoNum type="alphaUcPeriod"/>
            </a:pPr>
            <a:r>
              <a:rPr lang="en-US" sz="3200" dirty="0">
                <a:solidFill>
                  <a:srgbClr val="000000"/>
                </a:solidFill>
                <a:latin typeface="+mj-lt"/>
              </a:rPr>
              <a:t>Concept Report Development LOE</a:t>
            </a:r>
          </a:p>
          <a:p>
            <a:pPr marL="742950" indent="-742950">
              <a:buAutoNum type="alphaUcPeriod"/>
            </a:pPr>
            <a:r>
              <a:rPr lang="en-US" sz="3200" dirty="0">
                <a:solidFill>
                  <a:srgbClr val="000000"/>
                </a:solidFill>
                <a:latin typeface="+mj-lt"/>
              </a:rPr>
              <a:t>Environmental Resource Identification Summary</a:t>
            </a:r>
          </a:p>
          <a:p>
            <a:pPr marL="742950" indent="-742950">
              <a:buAutoNum type="alphaUcPeriod"/>
            </a:pPr>
            <a:r>
              <a:rPr lang="en-US" sz="3200" dirty="0">
                <a:solidFill>
                  <a:srgbClr val="000000"/>
                </a:solidFill>
                <a:latin typeface="+mj-lt"/>
              </a:rPr>
              <a:t>PFPR Inspection</a:t>
            </a:r>
          </a:p>
          <a:p>
            <a:pPr marL="742950" indent="-742950">
              <a:buAutoNum type="alphaUcPeriod"/>
            </a:pPr>
            <a:r>
              <a:rPr lang="en-US" sz="3200" dirty="0">
                <a:solidFill>
                  <a:srgbClr val="000000"/>
                </a:solidFill>
                <a:latin typeface="+mj-lt"/>
              </a:rPr>
              <a:t>FFPR Inspection</a:t>
            </a:r>
          </a:p>
        </p:txBody>
      </p:sp>
      <p:grpSp>
        <p:nvGrpSpPr>
          <p:cNvPr id="3" name="Group 2">
            <a:extLst>
              <a:ext uri="{FF2B5EF4-FFF2-40B4-BE49-F238E27FC236}">
                <a16:creationId xmlns:a16="http://schemas.microsoft.com/office/drawing/2014/main" id="{21512EF4-84BB-C931-1C6C-12171BEFFB56}"/>
              </a:ext>
            </a:extLst>
          </p:cNvPr>
          <p:cNvGrpSpPr/>
          <p:nvPr/>
        </p:nvGrpSpPr>
        <p:grpSpPr>
          <a:xfrm>
            <a:off x="355410" y="604487"/>
            <a:ext cx="11343953" cy="957613"/>
            <a:chOff x="355410" y="604487"/>
            <a:chExt cx="11343953" cy="957613"/>
          </a:xfrm>
        </p:grpSpPr>
        <p:sp>
          <p:nvSpPr>
            <p:cNvPr id="5" name="Rectangle 4">
              <a:extLst>
                <a:ext uri="{FF2B5EF4-FFF2-40B4-BE49-F238E27FC236}">
                  <a16:creationId xmlns:a16="http://schemas.microsoft.com/office/drawing/2014/main" id="{4F078777-8D16-B809-D1E1-53CA6DFD77CE}"/>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6" name="Graphic 5" descr="Classroom with solid fill">
              <a:extLst>
                <a:ext uri="{FF2B5EF4-FFF2-40B4-BE49-F238E27FC236}">
                  <a16:creationId xmlns:a16="http://schemas.microsoft.com/office/drawing/2014/main" id="{BCF6EBE7-042B-5591-0693-5EABFDB6413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1377412850"/>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0D9019-C0F5-AD30-F8CE-9261C0A748AF}"/>
              </a:ext>
            </a:extLst>
          </p:cNvPr>
          <p:cNvPicPr>
            <a:picLocks noChangeAspect="1"/>
          </p:cNvPicPr>
          <p:nvPr/>
        </p:nvPicPr>
        <p:blipFill>
          <a:blip r:embed="rId3"/>
          <a:stretch>
            <a:fillRect/>
          </a:stretch>
        </p:blipFill>
        <p:spPr>
          <a:xfrm>
            <a:off x="458677" y="1693243"/>
            <a:ext cx="8377036" cy="4083805"/>
          </a:xfrm>
          <a:prstGeom prst="rect">
            <a:avLst/>
          </a:prstGeom>
          <a:ln w="76200">
            <a:solidFill>
              <a:srgbClr val="13784B"/>
            </a:solidFill>
          </a:ln>
        </p:spPr>
      </p:pic>
      <p:sp>
        <p:nvSpPr>
          <p:cNvPr id="2" name="Rectangle 1">
            <a:extLst>
              <a:ext uri="{FF2B5EF4-FFF2-40B4-BE49-F238E27FC236}">
                <a16:creationId xmlns:a16="http://schemas.microsoft.com/office/drawing/2014/main" id="{E5F9B70C-C5D9-EF65-B510-1BEC381FDFEA}"/>
              </a:ext>
            </a:extLst>
          </p:cNvPr>
          <p:cNvSpPr/>
          <p:nvPr/>
        </p:nvSpPr>
        <p:spPr>
          <a:xfrm>
            <a:off x="803189" y="6153665"/>
            <a:ext cx="963827" cy="4695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45594"/>
              </a:solidFill>
              <a:latin typeface="+mj-lt"/>
            </a:endParaRPr>
          </a:p>
        </p:txBody>
      </p:sp>
      <p:sp>
        <p:nvSpPr>
          <p:cNvPr id="16" name="TextBox 15">
            <a:extLst>
              <a:ext uri="{FF2B5EF4-FFF2-40B4-BE49-F238E27FC236}">
                <a16:creationId xmlns:a16="http://schemas.microsoft.com/office/drawing/2014/main" id="{3C7ECF6C-62DC-033F-2B19-A716C9A37D8B}"/>
              </a:ext>
            </a:extLst>
          </p:cNvPr>
          <p:cNvSpPr txBox="1"/>
          <p:nvPr/>
        </p:nvSpPr>
        <p:spPr>
          <a:xfrm>
            <a:off x="9236474" y="1583928"/>
            <a:ext cx="2089545" cy="2062103"/>
          </a:xfrm>
          <a:prstGeom prst="rect">
            <a:avLst/>
          </a:prstGeom>
          <a:noFill/>
        </p:spPr>
        <p:txBody>
          <a:bodyPr wrap="square" rtlCol="0">
            <a:spAutoFit/>
          </a:bodyPr>
          <a:lstStyle/>
          <a:p>
            <a:r>
              <a:rPr lang="en-US" sz="3200" b="1" dirty="0">
                <a:solidFill>
                  <a:srgbClr val="000000"/>
                </a:solidFill>
                <a:latin typeface="+mj-lt"/>
              </a:rPr>
              <a:t>Is the PFPR inspection on schedule? </a:t>
            </a:r>
          </a:p>
        </p:txBody>
      </p:sp>
      <p:sp>
        <p:nvSpPr>
          <p:cNvPr id="3" name="TextBox 2">
            <a:extLst>
              <a:ext uri="{FF2B5EF4-FFF2-40B4-BE49-F238E27FC236}">
                <a16:creationId xmlns:a16="http://schemas.microsoft.com/office/drawing/2014/main" id="{1A898018-F8EF-7F41-BE23-0FCE7DE7634D}"/>
              </a:ext>
            </a:extLst>
          </p:cNvPr>
          <p:cNvSpPr txBox="1"/>
          <p:nvPr/>
        </p:nvSpPr>
        <p:spPr>
          <a:xfrm>
            <a:off x="9762026" y="3748228"/>
            <a:ext cx="1263462" cy="584775"/>
          </a:xfrm>
          <a:prstGeom prst="rect">
            <a:avLst/>
          </a:prstGeom>
          <a:noFill/>
        </p:spPr>
        <p:txBody>
          <a:bodyPr wrap="square" rtlCol="0">
            <a:spAutoFit/>
          </a:bodyPr>
          <a:lstStyle/>
          <a:p>
            <a:r>
              <a:rPr lang="en-US" sz="3200" dirty="0">
                <a:solidFill>
                  <a:srgbClr val="000000"/>
                </a:solidFill>
                <a:latin typeface="+mj-lt"/>
              </a:rPr>
              <a:t>True</a:t>
            </a:r>
          </a:p>
        </p:txBody>
      </p:sp>
      <p:sp>
        <p:nvSpPr>
          <p:cNvPr id="5" name="TextBox 4">
            <a:extLst>
              <a:ext uri="{FF2B5EF4-FFF2-40B4-BE49-F238E27FC236}">
                <a16:creationId xmlns:a16="http://schemas.microsoft.com/office/drawing/2014/main" id="{91CE713E-E2F9-8781-0BE5-BC23AB7BBA46}"/>
              </a:ext>
            </a:extLst>
          </p:cNvPr>
          <p:cNvSpPr txBox="1"/>
          <p:nvPr/>
        </p:nvSpPr>
        <p:spPr>
          <a:xfrm>
            <a:off x="10022626" y="4398689"/>
            <a:ext cx="1263462" cy="584775"/>
          </a:xfrm>
          <a:prstGeom prst="rect">
            <a:avLst/>
          </a:prstGeom>
          <a:noFill/>
        </p:spPr>
        <p:txBody>
          <a:bodyPr wrap="square" rtlCol="0">
            <a:spAutoFit/>
          </a:bodyPr>
          <a:lstStyle/>
          <a:p>
            <a:r>
              <a:rPr lang="en-US" sz="3200" dirty="0">
                <a:solidFill>
                  <a:srgbClr val="000000"/>
                </a:solidFill>
                <a:latin typeface="+mj-lt"/>
              </a:rPr>
              <a:t>or </a:t>
            </a:r>
          </a:p>
        </p:txBody>
      </p:sp>
      <p:sp>
        <p:nvSpPr>
          <p:cNvPr id="6" name="TextBox 5">
            <a:extLst>
              <a:ext uri="{FF2B5EF4-FFF2-40B4-BE49-F238E27FC236}">
                <a16:creationId xmlns:a16="http://schemas.microsoft.com/office/drawing/2014/main" id="{1256B3E4-1E5C-45A5-0637-CFBE0741AF3F}"/>
              </a:ext>
            </a:extLst>
          </p:cNvPr>
          <p:cNvSpPr txBox="1"/>
          <p:nvPr/>
        </p:nvSpPr>
        <p:spPr>
          <a:xfrm>
            <a:off x="9762026" y="5081457"/>
            <a:ext cx="2429974" cy="584775"/>
          </a:xfrm>
          <a:prstGeom prst="rect">
            <a:avLst/>
          </a:prstGeom>
          <a:noFill/>
        </p:spPr>
        <p:txBody>
          <a:bodyPr wrap="square" rtlCol="0">
            <a:spAutoFit/>
          </a:bodyPr>
          <a:lstStyle/>
          <a:p>
            <a:r>
              <a:rPr lang="en-US" sz="3200" dirty="0">
                <a:solidFill>
                  <a:srgbClr val="000000"/>
                </a:solidFill>
                <a:latin typeface="+mj-lt"/>
              </a:rPr>
              <a:t>False</a:t>
            </a:r>
          </a:p>
        </p:txBody>
      </p:sp>
      <p:sp>
        <p:nvSpPr>
          <p:cNvPr id="8" name="Rectangle 7">
            <a:extLst>
              <a:ext uri="{FF2B5EF4-FFF2-40B4-BE49-F238E27FC236}">
                <a16:creationId xmlns:a16="http://schemas.microsoft.com/office/drawing/2014/main" id="{1DC4A7FE-CBEB-52FB-E5EF-B715906F43B9}"/>
              </a:ext>
            </a:extLst>
          </p:cNvPr>
          <p:cNvSpPr/>
          <p:nvPr/>
        </p:nvSpPr>
        <p:spPr>
          <a:xfrm>
            <a:off x="195464" y="4041333"/>
            <a:ext cx="1722236" cy="223134"/>
          </a:xfrm>
          <a:prstGeom prst="rect">
            <a:avLst/>
          </a:prstGeom>
          <a:solidFill>
            <a:srgbClr val="FFFF00">
              <a:alpha val="31000"/>
            </a:srgbClr>
          </a:solid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73F0D8-6148-6AA3-C521-92D9A1D85172}"/>
              </a:ext>
            </a:extLst>
          </p:cNvPr>
          <p:cNvSpPr/>
          <p:nvPr/>
        </p:nvSpPr>
        <p:spPr>
          <a:xfrm>
            <a:off x="5281814" y="4041333"/>
            <a:ext cx="1722236" cy="223134"/>
          </a:xfrm>
          <a:prstGeom prst="rect">
            <a:avLst/>
          </a:prstGeom>
          <a:solidFill>
            <a:schemeClr val="accent6">
              <a:lumMod val="60000"/>
              <a:lumOff val="40000"/>
              <a:alpha val="31000"/>
            </a:schemeClr>
          </a:solidFill>
          <a:ln w="539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817B2675-8728-1E6B-CA36-888072AE3A31}"/>
              </a:ext>
            </a:extLst>
          </p:cNvPr>
          <p:cNvGrpSpPr/>
          <p:nvPr/>
        </p:nvGrpSpPr>
        <p:grpSpPr>
          <a:xfrm>
            <a:off x="521467" y="5813487"/>
            <a:ext cx="10205707" cy="954107"/>
            <a:chOff x="1290821" y="5832809"/>
            <a:chExt cx="10205707" cy="954107"/>
          </a:xfrm>
        </p:grpSpPr>
        <p:grpSp>
          <p:nvGrpSpPr>
            <p:cNvPr id="20" name="Group 19">
              <a:extLst>
                <a:ext uri="{FF2B5EF4-FFF2-40B4-BE49-F238E27FC236}">
                  <a16:creationId xmlns:a16="http://schemas.microsoft.com/office/drawing/2014/main" id="{00441261-3679-1BBE-5E25-5EBD0B70CCD5}"/>
                </a:ext>
              </a:extLst>
            </p:cNvPr>
            <p:cNvGrpSpPr/>
            <p:nvPr/>
          </p:nvGrpSpPr>
          <p:grpSpPr>
            <a:xfrm>
              <a:off x="1290821" y="5832809"/>
              <a:ext cx="6811211" cy="954107"/>
              <a:chOff x="1290821" y="5832809"/>
              <a:chExt cx="6811211" cy="954107"/>
            </a:xfrm>
          </p:grpSpPr>
          <p:sp>
            <p:nvSpPr>
              <p:cNvPr id="17" name="TextBox 16">
                <a:extLst>
                  <a:ext uri="{FF2B5EF4-FFF2-40B4-BE49-F238E27FC236}">
                    <a16:creationId xmlns:a16="http://schemas.microsoft.com/office/drawing/2014/main" id="{DFB445F1-E05C-9C0A-CB15-069B0F392C84}"/>
                  </a:ext>
                </a:extLst>
              </p:cNvPr>
              <p:cNvSpPr txBox="1"/>
              <p:nvPr/>
            </p:nvSpPr>
            <p:spPr>
              <a:xfrm>
                <a:off x="1290821" y="5832809"/>
                <a:ext cx="6811211" cy="954107"/>
              </a:xfrm>
              <a:prstGeom prst="rect">
                <a:avLst/>
              </a:prstGeom>
              <a:noFill/>
            </p:spPr>
            <p:txBody>
              <a:bodyPr wrap="square" rtlCol="0">
                <a:spAutoFit/>
              </a:bodyPr>
              <a:lstStyle/>
              <a:p>
                <a:r>
                  <a:rPr lang="en-US" sz="2800" dirty="0">
                    <a:solidFill>
                      <a:srgbClr val="045594"/>
                    </a:solidFill>
                    <a:latin typeface="+mj-lt"/>
                  </a:rPr>
                  <a:t>BL start/finish = 7/25/24</a:t>
                </a:r>
              </a:p>
              <a:p>
                <a:r>
                  <a:rPr lang="en-US" sz="2800" dirty="0">
                    <a:solidFill>
                      <a:srgbClr val="045594"/>
                    </a:solidFill>
                    <a:latin typeface="+mj-lt"/>
                  </a:rPr>
                  <a:t>(Projected) Start/finish = 9/12/25</a:t>
                </a:r>
              </a:p>
            </p:txBody>
          </p:sp>
          <p:sp>
            <p:nvSpPr>
              <p:cNvPr id="18" name="Right Brace 17">
                <a:extLst>
                  <a:ext uri="{FF2B5EF4-FFF2-40B4-BE49-F238E27FC236}">
                    <a16:creationId xmlns:a16="http://schemas.microsoft.com/office/drawing/2014/main" id="{CF370F2D-68D9-1913-0947-282E2EADD77D}"/>
                  </a:ext>
                </a:extLst>
              </p:cNvPr>
              <p:cNvSpPr/>
              <p:nvPr/>
            </p:nvSpPr>
            <p:spPr>
              <a:xfrm>
                <a:off x="6390340" y="5969421"/>
                <a:ext cx="812800" cy="709799"/>
              </a:xfrm>
              <a:prstGeom prst="rightBrace">
                <a:avLst/>
              </a:prstGeom>
              <a:ln w="34925">
                <a:solidFill>
                  <a:srgbClr val="0455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rgbClr val="045594"/>
                  </a:solidFill>
                  <a:latin typeface="+mj-lt"/>
                </a:endParaRPr>
              </a:p>
            </p:txBody>
          </p:sp>
        </p:grpSp>
        <p:sp>
          <p:nvSpPr>
            <p:cNvPr id="19" name="TextBox 18">
              <a:extLst>
                <a:ext uri="{FF2B5EF4-FFF2-40B4-BE49-F238E27FC236}">
                  <a16:creationId xmlns:a16="http://schemas.microsoft.com/office/drawing/2014/main" id="{992D45D6-1F6A-6463-CD6E-DC0F0DEA4C3C}"/>
                </a:ext>
              </a:extLst>
            </p:cNvPr>
            <p:cNvSpPr txBox="1"/>
            <p:nvPr/>
          </p:nvSpPr>
          <p:spPr>
            <a:xfrm>
              <a:off x="7292829" y="5894363"/>
              <a:ext cx="4203699" cy="830997"/>
            </a:xfrm>
            <a:prstGeom prst="rect">
              <a:avLst/>
            </a:prstGeom>
            <a:noFill/>
          </p:spPr>
          <p:txBody>
            <a:bodyPr wrap="square" rtlCol="0">
              <a:spAutoFit/>
            </a:bodyPr>
            <a:lstStyle/>
            <a:p>
              <a:r>
                <a:rPr lang="en-US" sz="2400" dirty="0">
                  <a:solidFill>
                    <a:srgbClr val="045594"/>
                  </a:solidFill>
                  <a:latin typeface="+mj-lt"/>
                </a:rPr>
                <a:t>2 months behind BL (potentially at risk of missing BL date)</a:t>
              </a:r>
            </a:p>
          </p:txBody>
        </p:sp>
      </p:grpSp>
      <p:grpSp>
        <p:nvGrpSpPr>
          <p:cNvPr id="12" name="Group 11">
            <a:extLst>
              <a:ext uri="{FF2B5EF4-FFF2-40B4-BE49-F238E27FC236}">
                <a16:creationId xmlns:a16="http://schemas.microsoft.com/office/drawing/2014/main" id="{D8609514-2E33-0298-47F5-28439141B5D3}"/>
              </a:ext>
            </a:extLst>
          </p:cNvPr>
          <p:cNvGrpSpPr/>
          <p:nvPr/>
        </p:nvGrpSpPr>
        <p:grpSpPr>
          <a:xfrm>
            <a:off x="355410" y="604487"/>
            <a:ext cx="11343953" cy="957613"/>
            <a:chOff x="355410" y="604487"/>
            <a:chExt cx="11343953" cy="957613"/>
          </a:xfrm>
        </p:grpSpPr>
        <p:sp>
          <p:nvSpPr>
            <p:cNvPr id="22" name="Rectangle 21">
              <a:extLst>
                <a:ext uri="{FF2B5EF4-FFF2-40B4-BE49-F238E27FC236}">
                  <a16:creationId xmlns:a16="http://schemas.microsoft.com/office/drawing/2014/main" id="{939CAABA-076C-B9FE-B690-4A52E74AF327}"/>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23" name="Graphic 22" descr="Classroom with solid fill">
              <a:extLst>
                <a:ext uri="{FF2B5EF4-FFF2-40B4-BE49-F238E27FC236}">
                  <a16:creationId xmlns:a16="http://schemas.microsoft.com/office/drawing/2014/main" id="{DFBD4FBA-19CC-9C08-E96C-EB668715FF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1110730499"/>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0"/>
                            </p:stCondLst>
                            <p:childTnLst>
                              <p:par>
                                <p:cTn id="10" presetID="42" presetClass="entr" presetSubtype="0" fill="hold" grpId="0" nodeType="after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42" presetClass="entr" presetSubtype="0" fill="hold" grpId="0" nodeType="after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3250"/>
                            </p:stCondLst>
                            <p:childTnLst>
                              <p:par>
                                <p:cTn id="22" presetID="42" presetClass="entr" presetSubtype="0" fill="hold" nodeType="afterEffect">
                                  <p:stCondLst>
                                    <p:cond delay="50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603F52-D376-E6E3-04E4-A478317F3458}"/>
              </a:ext>
            </a:extLst>
          </p:cNvPr>
          <p:cNvPicPr>
            <a:picLocks noChangeAspect="1"/>
          </p:cNvPicPr>
          <p:nvPr/>
        </p:nvPicPr>
        <p:blipFill>
          <a:blip r:embed="rId3"/>
          <a:stretch>
            <a:fillRect/>
          </a:stretch>
        </p:blipFill>
        <p:spPr>
          <a:xfrm>
            <a:off x="434841" y="1830883"/>
            <a:ext cx="11134860" cy="2607935"/>
          </a:xfrm>
          <a:prstGeom prst="rect">
            <a:avLst/>
          </a:prstGeom>
          <a:ln w="76200">
            <a:solidFill>
              <a:srgbClr val="13784B"/>
            </a:solidFill>
          </a:ln>
        </p:spPr>
      </p:pic>
      <p:sp>
        <p:nvSpPr>
          <p:cNvPr id="7" name="TextBox 6">
            <a:extLst>
              <a:ext uri="{FF2B5EF4-FFF2-40B4-BE49-F238E27FC236}">
                <a16:creationId xmlns:a16="http://schemas.microsoft.com/office/drawing/2014/main" id="{E7F69AC8-954B-ACA2-9875-CC2B2D562973}"/>
              </a:ext>
            </a:extLst>
          </p:cNvPr>
          <p:cNvSpPr txBox="1"/>
          <p:nvPr/>
        </p:nvSpPr>
        <p:spPr>
          <a:xfrm>
            <a:off x="355410" y="4687086"/>
            <a:ext cx="10181803" cy="1077218"/>
          </a:xfrm>
          <a:prstGeom prst="rect">
            <a:avLst/>
          </a:prstGeom>
          <a:noFill/>
        </p:spPr>
        <p:txBody>
          <a:bodyPr wrap="square" rtlCol="0">
            <a:spAutoFit/>
          </a:bodyPr>
          <a:lstStyle/>
          <a:p>
            <a:r>
              <a:rPr lang="en-US" sz="3200" b="1" dirty="0">
                <a:solidFill>
                  <a:srgbClr val="000000"/>
                </a:solidFill>
                <a:latin typeface="+mj-lt"/>
              </a:rPr>
              <a:t>Based on what you have reviewed on the PSR, are the PM Notes accurate? </a:t>
            </a:r>
          </a:p>
        </p:txBody>
      </p:sp>
      <p:sp>
        <p:nvSpPr>
          <p:cNvPr id="9" name="TextBox 8">
            <a:extLst>
              <a:ext uri="{FF2B5EF4-FFF2-40B4-BE49-F238E27FC236}">
                <a16:creationId xmlns:a16="http://schemas.microsoft.com/office/drawing/2014/main" id="{AA807CBC-F022-0A08-CF33-2CC1E89B8B02}"/>
              </a:ext>
            </a:extLst>
          </p:cNvPr>
          <p:cNvSpPr txBox="1"/>
          <p:nvPr/>
        </p:nvSpPr>
        <p:spPr>
          <a:xfrm>
            <a:off x="5293889" y="5764304"/>
            <a:ext cx="1263462" cy="584775"/>
          </a:xfrm>
          <a:prstGeom prst="rect">
            <a:avLst/>
          </a:prstGeom>
          <a:noFill/>
        </p:spPr>
        <p:txBody>
          <a:bodyPr wrap="square" rtlCol="0">
            <a:spAutoFit/>
          </a:bodyPr>
          <a:lstStyle/>
          <a:p>
            <a:r>
              <a:rPr lang="en-US" sz="3200" dirty="0">
                <a:solidFill>
                  <a:srgbClr val="000000"/>
                </a:solidFill>
                <a:latin typeface="+mj-lt"/>
              </a:rPr>
              <a:t>True</a:t>
            </a:r>
          </a:p>
        </p:txBody>
      </p:sp>
      <p:sp>
        <p:nvSpPr>
          <p:cNvPr id="10" name="TextBox 9">
            <a:extLst>
              <a:ext uri="{FF2B5EF4-FFF2-40B4-BE49-F238E27FC236}">
                <a16:creationId xmlns:a16="http://schemas.microsoft.com/office/drawing/2014/main" id="{5A80A2B5-996E-4946-4059-56665B12060E}"/>
              </a:ext>
            </a:extLst>
          </p:cNvPr>
          <p:cNvSpPr txBox="1"/>
          <p:nvPr/>
        </p:nvSpPr>
        <p:spPr>
          <a:xfrm>
            <a:off x="6926089" y="5764304"/>
            <a:ext cx="1263462" cy="584775"/>
          </a:xfrm>
          <a:prstGeom prst="rect">
            <a:avLst/>
          </a:prstGeom>
          <a:noFill/>
        </p:spPr>
        <p:txBody>
          <a:bodyPr wrap="square" rtlCol="0">
            <a:spAutoFit/>
          </a:bodyPr>
          <a:lstStyle/>
          <a:p>
            <a:r>
              <a:rPr lang="en-US" sz="3200" dirty="0">
                <a:solidFill>
                  <a:srgbClr val="000000"/>
                </a:solidFill>
                <a:latin typeface="+mj-lt"/>
              </a:rPr>
              <a:t>or </a:t>
            </a:r>
          </a:p>
        </p:txBody>
      </p:sp>
      <p:sp>
        <p:nvSpPr>
          <p:cNvPr id="11" name="TextBox 10">
            <a:extLst>
              <a:ext uri="{FF2B5EF4-FFF2-40B4-BE49-F238E27FC236}">
                <a16:creationId xmlns:a16="http://schemas.microsoft.com/office/drawing/2014/main" id="{0B18FD29-FE1F-74DE-BBAB-1D9E14328D7F}"/>
              </a:ext>
            </a:extLst>
          </p:cNvPr>
          <p:cNvSpPr txBox="1"/>
          <p:nvPr/>
        </p:nvSpPr>
        <p:spPr>
          <a:xfrm>
            <a:off x="8318597" y="5764304"/>
            <a:ext cx="2429974" cy="584775"/>
          </a:xfrm>
          <a:prstGeom prst="rect">
            <a:avLst/>
          </a:prstGeom>
          <a:noFill/>
        </p:spPr>
        <p:txBody>
          <a:bodyPr wrap="square" rtlCol="0">
            <a:spAutoFit/>
          </a:bodyPr>
          <a:lstStyle/>
          <a:p>
            <a:r>
              <a:rPr lang="en-US" sz="3200" dirty="0">
                <a:solidFill>
                  <a:srgbClr val="000000"/>
                </a:solidFill>
                <a:latin typeface="+mj-lt"/>
              </a:rPr>
              <a:t>False</a:t>
            </a:r>
          </a:p>
        </p:txBody>
      </p:sp>
      <p:grpSp>
        <p:nvGrpSpPr>
          <p:cNvPr id="3" name="Group 2">
            <a:extLst>
              <a:ext uri="{FF2B5EF4-FFF2-40B4-BE49-F238E27FC236}">
                <a16:creationId xmlns:a16="http://schemas.microsoft.com/office/drawing/2014/main" id="{58A62F25-14F5-7CA8-3AC5-D96ABFA67DFF}"/>
              </a:ext>
            </a:extLst>
          </p:cNvPr>
          <p:cNvGrpSpPr/>
          <p:nvPr/>
        </p:nvGrpSpPr>
        <p:grpSpPr>
          <a:xfrm>
            <a:off x="355410" y="604487"/>
            <a:ext cx="11343953" cy="957613"/>
            <a:chOff x="355410" y="604487"/>
            <a:chExt cx="11343953" cy="957613"/>
          </a:xfrm>
        </p:grpSpPr>
        <p:sp>
          <p:nvSpPr>
            <p:cNvPr id="4" name="Rectangle 3">
              <a:extLst>
                <a:ext uri="{FF2B5EF4-FFF2-40B4-BE49-F238E27FC236}">
                  <a16:creationId xmlns:a16="http://schemas.microsoft.com/office/drawing/2014/main" id="{6E6B151F-6BFA-DDC2-0AA1-AC5CD64BF86E}"/>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8" name="Graphic 7" descr="Classroom with solid fill">
              <a:extLst>
                <a:ext uri="{FF2B5EF4-FFF2-40B4-BE49-F238E27FC236}">
                  <a16:creationId xmlns:a16="http://schemas.microsoft.com/office/drawing/2014/main" id="{13351FF2-78A2-5A37-8560-A0B58BA87A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410758538"/>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6424A9A-3D36-CEE8-7C72-26D820D661C4}"/>
              </a:ext>
            </a:extLst>
          </p:cNvPr>
          <p:cNvSpPr txBox="1"/>
          <p:nvPr/>
        </p:nvSpPr>
        <p:spPr>
          <a:xfrm>
            <a:off x="355410" y="2116872"/>
            <a:ext cx="10491537" cy="4093428"/>
          </a:xfrm>
          <a:prstGeom prst="rect">
            <a:avLst/>
          </a:prstGeom>
          <a:noFill/>
        </p:spPr>
        <p:txBody>
          <a:bodyPr wrap="square" rtlCol="0">
            <a:spAutoFit/>
          </a:bodyPr>
          <a:lstStyle/>
          <a:p>
            <a:r>
              <a:rPr lang="en-US" sz="3200" b="1" dirty="0">
                <a:solidFill>
                  <a:srgbClr val="000000"/>
                </a:solidFill>
                <a:latin typeface="+mj-lt"/>
              </a:rPr>
              <a:t>What is the terminology for days left to complete an activity?</a:t>
            </a:r>
          </a:p>
          <a:p>
            <a:endParaRPr lang="en-US" sz="3200" b="1" dirty="0">
              <a:solidFill>
                <a:srgbClr val="000000"/>
              </a:solidFill>
              <a:latin typeface="+mj-lt"/>
            </a:endParaRPr>
          </a:p>
          <a:p>
            <a:pPr marL="514350" indent="-514350">
              <a:buAutoNum type="alphaUcPeriod"/>
            </a:pPr>
            <a:r>
              <a:rPr lang="en-US" sz="3200" dirty="0">
                <a:solidFill>
                  <a:srgbClr val="000000"/>
                </a:solidFill>
                <a:latin typeface="+mj-lt"/>
              </a:rPr>
              <a:t>Planned Duration</a:t>
            </a:r>
          </a:p>
          <a:p>
            <a:endParaRPr lang="en-US" sz="1200" dirty="0">
              <a:solidFill>
                <a:srgbClr val="000000"/>
              </a:solidFill>
              <a:latin typeface="+mj-lt"/>
            </a:endParaRPr>
          </a:p>
          <a:p>
            <a:r>
              <a:rPr lang="en-US" sz="3200" dirty="0">
                <a:solidFill>
                  <a:srgbClr val="000000"/>
                </a:solidFill>
                <a:latin typeface="+mj-lt"/>
              </a:rPr>
              <a:t>B.   Remaining Duration</a:t>
            </a:r>
          </a:p>
          <a:p>
            <a:endParaRPr lang="en-US" sz="1200" dirty="0">
              <a:solidFill>
                <a:srgbClr val="000000"/>
              </a:solidFill>
              <a:latin typeface="+mj-lt"/>
            </a:endParaRPr>
          </a:p>
          <a:p>
            <a:r>
              <a:rPr lang="en-US" sz="3200" dirty="0">
                <a:solidFill>
                  <a:srgbClr val="000000"/>
                </a:solidFill>
                <a:latin typeface="+mj-lt"/>
              </a:rPr>
              <a:t>C.   Baseline Finish Date</a:t>
            </a:r>
          </a:p>
          <a:p>
            <a:endParaRPr lang="en-US" sz="1200" dirty="0">
              <a:solidFill>
                <a:srgbClr val="000000"/>
              </a:solidFill>
              <a:latin typeface="+mj-lt"/>
            </a:endParaRPr>
          </a:p>
          <a:p>
            <a:r>
              <a:rPr lang="en-US" sz="3200" dirty="0">
                <a:solidFill>
                  <a:srgbClr val="000000"/>
                </a:solidFill>
                <a:latin typeface="+mj-lt"/>
              </a:rPr>
              <a:t>D.   Expected Finish Date – Actual Start Date</a:t>
            </a:r>
          </a:p>
        </p:txBody>
      </p:sp>
      <p:sp>
        <p:nvSpPr>
          <p:cNvPr id="3" name="Rectangle 2">
            <a:extLst>
              <a:ext uri="{FF2B5EF4-FFF2-40B4-BE49-F238E27FC236}">
                <a16:creationId xmlns:a16="http://schemas.microsoft.com/office/drawing/2014/main" id="{6C1D4747-5F73-5BF7-5633-4FA05232BC24}"/>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Basics Recap</a:t>
            </a:r>
          </a:p>
        </p:txBody>
      </p:sp>
      <p:pic>
        <p:nvPicPr>
          <p:cNvPr id="7" name="Graphic 6" descr="Classroom with solid fill">
            <a:extLst>
              <a:ext uri="{FF2B5EF4-FFF2-40B4-BE49-F238E27FC236}">
                <a16:creationId xmlns:a16="http://schemas.microsoft.com/office/drawing/2014/main" id="{EC670638-B28E-CC24-9327-37FB5A5DEE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2637" y="647700"/>
            <a:ext cx="914400" cy="914400"/>
          </a:xfrm>
          <a:prstGeom prst="rect">
            <a:avLst/>
          </a:prstGeom>
        </p:spPr>
      </p:pic>
    </p:spTree>
    <p:extLst>
      <p:ext uri="{BB962C8B-B14F-4D97-AF65-F5344CB8AC3E}">
        <p14:creationId xmlns:p14="http://schemas.microsoft.com/office/powerpoint/2010/main" val="210928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xEl>
                                              <p:pRg st="6" end="6"/>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D5F4D72-80AC-7B85-D23C-76960A288EB5}"/>
              </a:ext>
            </a:extLst>
          </p:cNvPr>
          <p:cNvSpPr/>
          <p:nvPr/>
        </p:nvSpPr>
        <p:spPr>
          <a:xfrm>
            <a:off x="9506704" y="5968668"/>
            <a:ext cx="547857" cy="4695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A807CBC-F022-0A08-CF33-2CC1E89B8B02}"/>
              </a:ext>
            </a:extLst>
          </p:cNvPr>
          <p:cNvSpPr txBox="1"/>
          <p:nvPr/>
        </p:nvSpPr>
        <p:spPr>
          <a:xfrm>
            <a:off x="8674323" y="3919386"/>
            <a:ext cx="4101582" cy="2523768"/>
          </a:xfrm>
          <a:prstGeom prst="rect">
            <a:avLst/>
          </a:prstGeom>
          <a:noFill/>
        </p:spPr>
        <p:txBody>
          <a:bodyPr wrap="square" rtlCol="0">
            <a:spAutoFit/>
          </a:bodyPr>
          <a:lstStyle/>
          <a:p>
            <a:pPr marL="514350" indent="-514350">
              <a:buAutoNum type="alphaUcPeriod"/>
            </a:pPr>
            <a:r>
              <a:rPr lang="en-US" sz="3200" dirty="0">
                <a:solidFill>
                  <a:srgbClr val="000000"/>
                </a:solidFill>
                <a:latin typeface="+mj-lt"/>
              </a:rPr>
              <a:t>Actual Start</a:t>
            </a:r>
          </a:p>
          <a:p>
            <a:endParaRPr lang="en-US" sz="1000" dirty="0">
              <a:solidFill>
                <a:srgbClr val="000000"/>
              </a:solidFill>
              <a:latin typeface="+mj-lt"/>
            </a:endParaRPr>
          </a:p>
          <a:p>
            <a:r>
              <a:rPr lang="en-US" sz="3200" dirty="0">
                <a:solidFill>
                  <a:srgbClr val="000000"/>
                </a:solidFill>
                <a:latin typeface="+mj-lt"/>
              </a:rPr>
              <a:t>B.  Actual Finish</a:t>
            </a:r>
          </a:p>
          <a:p>
            <a:endParaRPr lang="en-US" sz="1000" dirty="0">
              <a:solidFill>
                <a:srgbClr val="000000"/>
              </a:solidFill>
              <a:latin typeface="+mj-lt"/>
            </a:endParaRPr>
          </a:p>
          <a:p>
            <a:r>
              <a:rPr lang="en-US" sz="3200" dirty="0">
                <a:solidFill>
                  <a:srgbClr val="000000"/>
                </a:solidFill>
                <a:latin typeface="+mj-lt"/>
              </a:rPr>
              <a:t>C.  % Complete</a:t>
            </a:r>
          </a:p>
          <a:p>
            <a:endParaRPr lang="en-US" sz="1000" dirty="0">
              <a:solidFill>
                <a:srgbClr val="000000"/>
              </a:solidFill>
              <a:latin typeface="+mj-lt"/>
            </a:endParaRPr>
          </a:p>
          <a:p>
            <a:r>
              <a:rPr lang="en-US" sz="3200" dirty="0">
                <a:solidFill>
                  <a:srgbClr val="000000"/>
                </a:solidFill>
                <a:latin typeface="+mj-lt"/>
              </a:rPr>
              <a:t>D.  It is up to date.</a:t>
            </a:r>
          </a:p>
        </p:txBody>
      </p:sp>
      <p:grpSp>
        <p:nvGrpSpPr>
          <p:cNvPr id="12" name="Group 11">
            <a:extLst>
              <a:ext uri="{FF2B5EF4-FFF2-40B4-BE49-F238E27FC236}">
                <a16:creationId xmlns:a16="http://schemas.microsoft.com/office/drawing/2014/main" id="{E214ADCF-8BC4-C7E9-ED0E-C0E7EC5C2F4D}"/>
              </a:ext>
            </a:extLst>
          </p:cNvPr>
          <p:cNvGrpSpPr/>
          <p:nvPr/>
        </p:nvGrpSpPr>
        <p:grpSpPr>
          <a:xfrm>
            <a:off x="446822" y="2116784"/>
            <a:ext cx="8103586" cy="4136729"/>
            <a:chOff x="1236658" y="1449479"/>
            <a:chExt cx="9369272" cy="4252114"/>
          </a:xfrm>
        </p:grpSpPr>
        <p:sp>
          <p:nvSpPr>
            <p:cNvPr id="2" name="Rectangle 1">
              <a:extLst>
                <a:ext uri="{FF2B5EF4-FFF2-40B4-BE49-F238E27FC236}">
                  <a16:creationId xmlns:a16="http://schemas.microsoft.com/office/drawing/2014/main" id="{E5F9B70C-C5D9-EF65-B510-1BEC381FDFEA}"/>
                </a:ext>
              </a:extLst>
            </p:cNvPr>
            <p:cNvSpPr/>
            <p:nvPr/>
          </p:nvSpPr>
          <p:spPr>
            <a:xfrm>
              <a:off x="5921294" y="4359937"/>
              <a:ext cx="547857" cy="4695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B69DDAD-2452-086E-2A88-9251FF71D82A}"/>
                </a:ext>
              </a:extLst>
            </p:cNvPr>
            <p:cNvPicPr>
              <a:picLocks noChangeAspect="1"/>
            </p:cNvPicPr>
            <p:nvPr/>
          </p:nvPicPr>
          <p:blipFill>
            <a:blip r:embed="rId3"/>
            <a:stretch>
              <a:fillRect/>
            </a:stretch>
          </p:blipFill>
          <p:spPr>
            <a:xfrm>
              <a:off x="1236658" y="1449479"/>
              <a:ext cx="9369272" cy="4252114"/>
            </a:xfrm>
            <a:prstGeom prst="rect">
              <a:avLst/>
            </a:prstGeom>
          </p:spPr>
        </p:pic>
        <p:sp>
          <p:nvSpPr>
            <p:cNvPr id="8" name="Rectangle 7">
              <a:extLst>
                <a:ext uri="{FF2B5EF4-FFF2-40B4-BE49-F238E27FC236}">
                  <a16:creationId xmlns:a16="http://schemas.microsoft.com/office/drawing/2014/main" id="{F2A59CC9-AAF0-0371-7D71-6FB9726BC57B}"/>
                </a:ext>
              </a:extLst>
            </p:cNvPr>
            <p:cNvSpPr/>
            <p:nvPr/>
          </p:nvSpPr>
          <p:spPr>
            <a:xfrm>
              <a:off x="1236658" y="3332747"/>
              <a:ext cx="9369271" cy="296743"/>
            </a:xfrm>
            <a:prstGeom prst="rect">
              <a:avLst/>
            </a:prstGeom>
            <a:noFill/>
            <a:ln w="476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E7F69AC8-954B-ACA2-9875-CC2B2D562973}"/>
              </a:ext>
            </a:extLst>
          </p:cNvPr>
          <p:cNvSpPr txBox="1"/>
          <p:nvPr/>
        </p:nvSpPr>
        <p:spPr>
          <a:xfrm>
            <a:off x="8641819" y="1724472"/>
            <a:ext cx="3450290" cy="2062103"/>
          </a:xfrm>
          <a:prstGeom prst="rect">
            <a:avLst/>
          </a:prstGeom>
          <a:noFill/>
        </p:spPr>
        <p:txBody>
          <a:bodyPr wrap="square" rtlCol="0">
            <a:spAutoFit/>
          </a:bodyPr>
          <a:lstStyle/>
          <a:p>
            <a:r>
              <a:rPr lang="en-US" sz="3200" b="1" dirty="0">
                <a:solidFill>
                  <a:srgbClr val="000000"/>
                </a:solidFill>
                <a:latin typeface="+mj-lt"/>
              </a:rPr>
              <a:t>What has the PM </a:t>
            </a:r>
            <a:r>
              <a:rPr lang="en-US" sz="3200" b="1" u="sng" dirty="0">
                <a:solidFill>
                  <a:srgbClr val="000000"/>
                </a:solidFill>
                <a:latin typeface="+mj-lt"/>
              </a:rPr>
              <a:t>not</a:t>
            </a:r>
            <a:r>
              <a:rPr lang="en-US" sz="3200" b="1" dirty="0">
                <a:solidFill>
                  <a:srgbClr val="000000"/>
                </a:solidFill>
                <a:latin typeface="+mj-lt"/>
              </a:rPr>
              <a:t> updated for the roadway plans?</a:t>
            </a:r>
          </a:p>
        </p:txBody>
      </p:sp>
      <p:grpSp>
        <p:nvGrpSpPr>
          <p:cNvPr id="3" name="Group 2">
            <a:extLst>
              <a:ext uri="{FF2B5EF4-FFF2-40B4-BE49-F238E27FC236}">
                <a16:creationId xmlns:a16="http://schemas.microsoft.com/office/drawing/2014/main" id="{AE71A18C-AE25-7E59-6956-E8FDF009E1EB}"/>
              </a:ext>
            </a:extLst>
          </p:cNvPr>
          <p:cNvGrpSpPr/>
          <p:nvPr/>
        </p:nvGrpSpPr>
        <p:grpSpPr>
          <a:xfrm>
            <a:off x="355410" y="604487"/>
            <a:ext cx="11343953" cy="957613"/>
            <a:chOff x="355410" y="604487"/>
            <a:chExt cx="11343953" cy="957613"/>
          </a:xfrm>
        </p:grpSpPr>
        <p:sp>
          <p:nvSpPr>
            <p:cNvPr id="5" name="Rectangle 4">
              <a:extLst>
                <a:ext uri="{FF2B5EF4-FFF2-40B4-BE49-F238E27FC236}">
                  <a16:creationId xmlns:a16="http://schemas.microsoft.com/office/drawing/2014/main" id="{5FB9D643-3600-0E5E-AE6F-86F0EDE1BE8E}"/>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Schedule Review</a:t>
              </a:r>
            </a:p>
          </p:txBody>
        </p:sp>
        <p:pic>
          <p:nvPicPr>
            <p:cNvPr id="10" name="Graphic 9" descr="Classroom with solid fill">
              <a:extLst>
                <a:ext uri="{FF2B5EF4-FFF2-40B4-BE49-F238E27FC236}">
                  <a16:creationId xmlns:a16="http://schemas.microsoft.com/office/drawing/2014/main" id="{C91784D7-30E5-B309-655C-0C7E133599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467" y="626093"/>
              <a:ext cx="914400" cy="914400"/>
            </a:xfrm>
            <a:prstGeom prst="rect">
              <a:avLst/>
            </a:prstGeom>
          </p:spPr>
        </p:pic>
      </p:grpSp>
    </p:spTree>
    <p:extLst>
      <p:ext uri="{BB962C8B-B14F-4D97-AF65-F5344CB8AC3E}">
        <p14:creationId xmlns:p14="http://schemas.microsoft.com/office/powerpoint/2010/main" val="2495408518"/>
      </p:ext>
    </p:extLst>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9">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6424A9A-3D36-CEE8-7C72-26D820D661C4}"/>
              </a:ext>
            </a:extLst>
          </p:cNvPr>
          <p:cNvSpPr txBox="1"/>
          <p:nvPr/>
        </p:nvSpPr>
        <p:spPr>
          <a:xfrm>
            <a:off x="355410" y="2298554"/>
            <a:ext cx="10491537" cy="3600986"/>
          </a:xfrm>
          <a:prstGeom prst="rect">
            <a:avLst/>
          </a:prstGeom>
          <a:noFill/>
        </p:spPr>
        <p:txBody>
          <a:bodyPr wrap="square" rtlCol="0">
            <a:spAutoFit/>
          </a:bodyPr>
          <a:lstStyle/>
          <a:p>
            <a:r>
              <a:rPr lang="en-US" sz="3200" b="1" dirty="0">
                <a:solidFill>
                  <a:srgbClr val="000000"/>
                </a:solidFill>
                <a:latin typeface="+mj-lt"/>
              </a:rPr>
              <a:t>What is the terminology determining the order of tasks?</a:t>
            </a:r>
          </a:p>
          <a:p>
            <a:endParaRPr lang="en-US" sz="3200" dirty="0">
              <a:solidFill>
                <a:srgbClr val="000000"/>
              </a:solidFill>
              <a:latin typeface="+mj-lt"/>
            </a:endParaRPr>
          </a:p>
          <a:p>
            <a:pPr marL="514350" indent="-514350">
              <a:buAutoNum type="alphaUcPeriod"/>
            </a:pPr>
            <a:r>
              <a:rPr lang="en-US" sz="3200" dirty="0">
                <a:solidFill>
                  <a:srgbClr val="000000"/>
                </a:solidFill>
                <a:latin typeface="+mj-lt"/>
              </a:rPr>
              <a:t>Predecessor-Successor</a:t>
            </a:r>
          </a:p>
          <a:p>
            <a:endParaRPr lang="en-US" sz="1200" dirty="0">
              <a:solidFill>
                <a:srgbClr val="000000"/>
              </a:solidFill>
              <a:latin typeface="+mj-lt"/>
            </a:endParaRPr>
          </a:p>
          <a:p>
            <a:r>
              <a:rPr lang="en-US" sz="3200" dirty="0">
                <a:solidFill>
                  <a:srgbClr val="000000"/>
                </a:solidFill>
                <a:latin typeface="+mj-lt"/>
              </a:rPr>
              <a:t>B.   Old-New</a:t>
            </a:r>
          </a:p>
          <a:p>
            <a:endParaRPr lang="en-US" sz="1200" dirty="0">
              <a:solidFill>
                <a:srgbClr val="000000"/>
              </a:solidFill>
              <a:latin typeface="+mj-lt"/>
            </a:endParaRPr>
          </a:p>
          <a:p>
            <a:r>
              <a:rPr lang="en-US" sz="3200" dirty="0">
                <a:solidFill>
                  <a:srgbClr val="000000"/>
                </a:solidFill>
                <a:latin typeface="+mj-lt"/>
              </a:rPr>
              <a:t>C.   Start-Finish</a:t>
            </a:r>
          </a:p>
          <a:p>
            <a:endParaRPr lang="en-US" sz="1200" dirty="0">
              <a:solidFill>
                <a:srgbClr val="000000"/>
              </a:solidFill>
              <a:latin typeface="+mj-lt"/>
            </a:endParaRPr>
          </a:p>
          <a:p>
            <a:r>
              <a:rPr lang="en-US" sz="3200" dirty="0">
                <a:solidFill>
                  <a:srgbClr val="000000"/>
                </a:solidFill>
                <a:latin typeface="+mj-lt"/>
              </a:rPr>
              <a:t>D.   Because I Said So</a:t>
            </a:r>
          </a:p>
        </p:txBody>
      </p:sp>
      <p:sp>
        <p:nvSpPr>
          <p:cNvPr id="3" name="Rectangle 2">
            <a:extLst>
              <a:ext uri="{FF2B5EF4-FFF2-40B4-BE49-F238E27FC236}">
                <a16:creationId xmlns:a16="http://schemas.microsoft.com/office/drawing/2014/main" id="{5A1B933A-9A74-F1AD-8C2F-C44715B70711}"/>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Basics Recap</a:t>
            </a:r>
          </a:p>
        </p:txBody>
      </p:sp>
      <p:pic>
        <p:nvPicPr>
          <p:cNvPr id="7" name="Graphic 6" descr="Classroom with solid fill">
            <a:extLst>
              <a:ext uri="{FF2B5EF4-FFF2-40B4-BE49-F238E27FC236}">
                <a16:creationId xmlns:a16="http://schemas.microsoft.com/office/drawing/2014/main" id="{4EE8E88C-F7E5-055A-F2DB-B34DC90D0B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2637" y="647700"/>
            <a:ext cx="914400" cy="914400"/>
          </a:xfrm>
          <a:prstGeom prst="rect">
            <a:avLst/>
          </a:prstGeom>
        </p:spPr>
      </p:pic>
    </p:spTree>
    <p:extLst>
      <p:ext uri="{BB962C8B-B14F-4D97-AF65-F5344CB8AC3E}">
        <p14:creationId xmlns:p14="http://schemas.microsoft.com/office/powerpoint/2010/main" val="219151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xEl>
                                              <p:pRg st="6" end="6"/>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6424A9A-3D36-CEE8-7C72-26D820D661C4}"/>
              </a:ext>
            </a:extLst>
          </p:cNvPr>
          <p:cNvSpPr txBox="1"/>
          <p:nvPr/>
        </p:nvSpPr>
        <p:spPr>
          <a:xfrm>
            <a:off x="355410" y="2491731"/>
            <a:ext cx="11057198" cy="584775"/>
          </a:xfrm>
          <a:prstGeom prst="rect">
            <a:avLst/>
          </a:prstGeom>
          <a:noFill/>
        </p:spPr>
        <p:txBody>
          <a:bodyPr wrap="square" rtlCol="0">
            <a:spAutoFit/>
          </a:bodyPr>
          <a:lstStyle/>
          <a:p>
            <a:r>
              <a:rPr lang="en-US" sz="3200" b="1" dirty="0">
                <a:solidFill>
                  <a:srgbClr val="000000"/>
                </a:solidFill>
                <a:latin typeface="+mj-lt"/>
              </a:rPr>
              <a:t>The P6 Schedule is just a project manager tool.</a:t>
            </a:r>
          </a:p>
        </p:txBody>
      </p:sp>
      <p:sp>
        <p:nvSpPr>
          <p:cNvPr id="2" name="TextBox 1">
            <a:extLst>
              <a:ext uri="{FF2B5EF4-FFF2-40B4-BE49-F238E27FC236}">
                <a16:creationId xmlns:a16="http://schemas.microsoft.com/office/drawing/2014/main" id="{89970179-98E8-EA59-BCD6-BF195228F906}"/>
              </a:ext>
            </a:extLst>
          </p:cNvPr>
          <p:cNvSpPr txBox="1"/>
          <p:nvPr/>
        </p:nvSpPr>
        <p:spPr>
          <a:xfrm>
            <a:off x="2965454" y="3811070"/>
            <a:ext cx="1263462" cy="584775"/>
          </a:xfrm>
          <a:prstGeom prst="rect">
            <a:avLst/>
          </a:prstGeom>
          <a:noFill/>
        </p:spPr>
        <p:txBody>
          <a:bodyPr wrap="square" rtlCol="0">
            <a:spAutoFit/>
          </a:bodyPr>
          <a:lstStyle/>
          <a:p>
            <a:r>
              <a:rPr lang="en-US" sz="3200" dirty="0">
                <a:solidFill>
                  <a:srgbClr val="000000"/>
                </a:solidFill>
                <a:latin typeface="+mj-lt"/>
              </a:rPr>
              <a:t>True</a:t>
            </a:r>
          </a:p>
        </p:txBody>
      </p:sp>
      <p:sp>
        <p:nvSpPr>
          <p:cNvPr id="3" name="TextBox 2">
            <a:extLst>
              <a:ext uri="{FF2B5EF4-FFF2-40B4-BE49-F238E27FC236}">
                <a16:creationId xmlns:a16="http://schemas.microsoft.com/office/drawing/2014/main" id="{1EB0D5B9-6826-811E-BF3C-F929F679B76C}"/>
              </a:ext>
            </a:extLst>
          </p:cNvPr>
          <p:cNvSpPr txBox="1"/>
          <p:nvPr/>
        </p:nvSpPr>
        <p:spPr>
          <a:xfrm>
            <a:off x="5123345" y="3811071"/>
            <a:ext cx="1263462" cy="584775"/>
          </a:xfrm>
          <a:prstGeom prst="rect">
            <a:avLst/>
          </a:prstGeom>
          <a:noFill/>
        </p:spPr>
        <p:txBody>
          <a:bodyPr wrap="square" rtlCol="0">
            <a:spAutoFit/>
          </a:bodyPr>
          <a:lstStyle/>
          <a:p>
            <a:r>
              <a:rPr lang="en-US" sz="3200" dirty="0">
                <a:solidFill>
                  <a:srgbClr val="000000"/>
                </a:solidFill>
                <a:latin typeface="+mj-lt"/>
              </a:rPr>
              <a:t>or </a:t>
            </a:r>
          </a:p>
        </p:txBody>
      </p:sp>
      <p:sp>
        <p:nvSpPr>
          <p:cNvPr id="6" name="TextBox 5">
            <a:extLst>
              <a:ext uri="{FF2B5EF4-FFF2-40B4-BE49-F238E27FC236}">
                <a16:creationId xmlns:a16="http://schemas.microsoft.com/office/drawing/2014/main" id="{0E565536-6F89-8D75-CA36-7461D74271BF}"/>
              </a:ext>
            </a:extLst>
          </p:cNvPr>
          <p:cNvSpPr txBox="1"/>
          <p:nvPr/>
        </p:nvSpPr>
        <p:spPr>
          <a:xfrm>
            <a:off x="6745375" y="3811071"/>
            <a:ext cx="2429974" cy="584775"/>
          </a:xfrm>
          <a:prstGeom prst="rect">
            <a:avLst/>
          </a:prstGeom>
          <a:noFill/>
        </p:spPr>
        <p:txBody>
          <a:bodyPr wrap="square" rtlCol="0">
            <a:spAutoFit/>
          </a:bodyPr>
          <a:lstStyle/>
          <a:p>
            <a:r>
              <a:rPr lang="en-US" sz="3200" dirty="0">
                <a:solidFill>
                  <a:srgbClr val="000000"/>
                </a:solidFill>
                <a:latin typeface="+mj-lt"/>
              </a:rPr>
              <a:t>False</a:t>
            </a:r>
          </a:p>
        </p:txBody>
      </p:sp>
      <p:sp>
        <p:nvSpPr>
          <p:cNvPr id="12" name="Rectangle 11">
            <a:extLst>
              <a:ext uri="{FF2B5EF4-FFF2-40B4-BE49-F238E27FC236}">
                <a16:creationId xmlns:a16="http://schemas.microsoft.com/office/drawing/2014/main" id="{08900258-A5C3-8FC5-4119-ED411A8BD732}"/>
              </a:ext>
            </a:extLst>
          </p:cNvPr>
          <p:cNvSpPr/>
          <p:nvPr/>
        </p:nvSpPr>
        <p:spPr>
          <a:xfrm>
            <a:off x="355410" y="604487"/>
            <a:ext cx="11343953" cy="957613"/>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 </a:t>
            </a:r>
            <a:r>
              <a:rPr lang="en-US" sz="4400" dirty="0">
                <a:solidFill>
                  <a:srgbClr val="000000"/>
                </a:solidFill>
                <a:latin typeface="+mj-lt"/>
              </a:rPr>
              <a:t>P6 Basics Recap</a:t>
            </a:r>
          </a:p>
        </p:txBody>
      </p:sp>
      <p:pic>
        <p:nvPicPr>
          <p:cNvPr id="15" name="Graphic 14" descr="Classroom with solid fill">
            <a:extLst>
              <a:ext uri="{FF2B5EF4-FFF2-40B4-BE49-F238E27FC236}">
                <a16:creationId xmlns:a16="http://schemas.microsoft.com/office/drawing/2014/main" id="{91BE95B4-535C-780B-1D88-70C8EF8F05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2637" y="647700"/>
            <a:ext cx="914400" cy="914400"/>
          </a:xfrm>
          <a:prstGeom prst="rect">
            <a:avLst/>
          </a:prstGeom>
        </p:spPr>
      </p:pic>
    </p:spTree>
    <p:extLst>
      <p:ext uri="{BB962C8B-B14F-4D97-AF65-F5344CB8AC3E}">
        <p14:creationId xmlns:p14="http://schemas.microsoft.com/office/powerpoint/2010/main" val="2441685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1392149" y="1986116"/>
            <a:ext cx="9698639" cy="2001449"/>
          </a:xfrm>
        </p:spPr>
        <p:txBody>
          <a:bodyPr vert="horz" lIns="91440" tIns="45720" rIns="91440" bIns="45720" rtlCol="0" anchor="b">
            <a:normAutofit/>
          </a:bodyPr>
          <a:lstStyle/>
          <a:p>
            <a:pPr>
              <a:lnSpc>
                <a:spcPct val="90000"/>
              </a:lnSpc>
            </a:pPr>
            <a:r>
              <a:rPr lang="en-US" dirty="0">
                <a:solidFill>
                  <a:srgbClr val="045594"/>
                </a:solidFill>
                <a:latin typeface="+mj-lt"/>
              </a:rPr>
              <a:t>P6 Schedule: OPD Metric</a:t>
            </a:r>
          </a:p>
        </p:txBody>
      </p:sp>
    </p:spTree>
    <p:extLst>
      <p:ext uri="{BB962C8B-B14F-4D97-AF65-F5344CB8AC3E}">
        <p14:creationId xmlns:p14="http://schemas.microsoft.com/office/powerpoint/2010/main" val="1241211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687889" y="535003"/>
            <a:ext cx="10765410" cy="725621"/>
          </a:xfrm>
        </p:spPr>
        <p:txBody>
          <a:bodyPr vert="horz" lIns="91440" tIns="45720" rIns="91440" bIns="45720" rtlCol="0" anchor="b">
            <a:normAutofit/>
          </a:bodyPr>
          <a:lstStyle/>
          <a:p>
            <a:pPr algn="ctr">
              <a:lnSpc>
                <a:spcPct val="90000"/>
              </a:lnSpc>
            </a:pPr>
            <a:r>
              <a:rPr lang="en-US" sz="3600" kern="1200" dirty="0">
                <a:solidFill>
                  <a:srgbClr val="000000"/>
                </a:solidFill>
                <a:latin typeface="+mj-lt"/>
                <a:ea typeface="+mj-ea"/>
                <a:cs typeface="+mj-cs"/>
              </a:rPr>
              <a:t>Why does OPD evaluate the Metrics?</a:t>
            </a:r>
          </a:p>
        </p:txBody>
      </p:sp>
      <p:grpSp>
        <p:nvGrpSpPr>
          <p:cNvPr id="3" name="Group 2">
            <a:extLst>
              <a:ext uri="{FF2B5EF4-FFF2-40B4-BE49-F238E27FC236}">
                <a16:creationId xmlns:a16="http://schemas.microsoft.com/office/drawing/2014/main" id="{5AB2D21D-499F-D9A6-C9E1-8C373919450E}"/>
              </a:ext>
            </a:extLst>
          </p:cNvPr>
          <p:cNvGrpSpPr/>
          <p:nvPr/>
        </p:nvGrpSpPr>
        <p:grpSpPr>
          <a:xfrm>
            <a:off x="298070" y="2456442"/>
            <a:ext cx="2883954" cy="2318264"/>
            <a:chOff x="650240" y="2257618"/>
            <a:chExt cx="2883954" cy="2318264"/>
          </a:xfrm>
        </p:grpSpPr>
        <p:sp>
          <p:nvSpPr>
            <p:cNvPr id="4" name="Rectangle: Rounded Corners 3">
              <a:extLst>
                <a:ext uri="{FF2B5EF4-FFF2-40B4-BE49-F238E27FC236}">
                  <a16:creationId xmlns:a16="http://schemas.microsoft.com/office/drawing/2014/main" id="{C19F49B3-9AE1-69C4-57A1-2D2B7E348EC6}"/>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5" name="Graphic 18" descr="Boardroom with solid fill">
              <a:extLst>
                <a:ext uri="{FF2B5EF4-FFF2-40B4-BE49-F238E27FC236}">
                  <a16:creationId xmlns:a16="http://schemas.microsoft.com/office/drawing/2014/main" id="{161B9A37-2561-4819-CF8B-72EF6540F78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1597" y="2388675"/>
              <a:ext cx="1216909" cy="1216909"/>
            </a:xfrm>
            <a:prstGeom prst="rect">
              <a:avLst/>
            </a:prstGeom>
          </p:spPr>
        </p:pic>
        <p:sp>
          <p:nvSpPr>
            <p:cNvPr id="6" name="Freeform: Shape 5">
              <a:extLst>
                <a:ext uri="{FF2B5EF4-FFF2-40B4-BE49-F238E27FC236}">
                  <a16:creationId xmlns:a16="http://schemas.microsoft.com/office/drawing/2014/main" id="{9E857D61-9D98-1007-1201-A818C7A173C9}"/>
                </a:ext>
              </a:extLst>
            </p:cNvPr>
            <p:cNvSpPr/>
            <p:nvPr/>
          </p:nvSpPr>
          <p:spPr>
            <a:xfrm>
              <a:off x="650240" y="4019504"/>
              <a:ext cx="2883954"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Clear Communication</a:t>
              </a:r>
            </a:p>
          </p:txBody>
        </p:sp>
      </p:grpSp>
      <p:grpSp>
        <p:nvGrpSpPr>
          <p:cNvPr id="7" name="Group 6">
            <a:extLst>
              <a:ext uri="{FF2B5EF4-FFF2-40B4-BE49-F238E27FC236}">
                <a16:creationId xmlns:a16="http://schemas.microsoft.com/office/drawing/2014/main" id="{2C8F3C84-1946-D7E9-B2EA-B2767EB0F778}"/>
              </a:ext>
            </a:extLst>
          </p:cNvPr>
          <p:cNvGrpSpPr/>
          <p:nvPr/>
        </p:nvGrpSpPr>
        <p:grpSpPr>
          <a:xfrm>
            <a:off x="2737209" y="2425462"/>
            <a:ext cx="3254727" cy="2349244"/>
            <a:chOff x="352687" y="2257618"/>
            <a:chExt cx="3254727" cy="2349244"/>
          </a:xfrm>
        </p:grpSpPr>
        <p:sp>
          <p:nvSpPr>
            <p:cNvPr id="8" name="Rectangle: Rounded Corners 7">
              <a:extLst>
                <a:ext uri="{FF2B5EF4-FFF2-40B4-BE49-F238E27FC236}">
                  <a16:creationId xmlns:a16="http://schemas.microsoft.com/office/drawing/2014/main" id="{6FB07A02-7BAB-1997-E2B0-E01A7A4B1B11}"/>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9" name="Graphic 18" descr="Drama with solid fill">
              <a:extLst>
                <a:ext uri="{FF2B5EF4-FFF2-40B4-BE49-F238E27FC236}">
                  <a16:creationId xmlns:a16="http://schemas.microsoft.com/office/drawing/2014/main" id="{327F615E-7A09-E5E7-21AE-465764E0956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371597" y="2388675"/>
              <a:ext cx="1216909" cy="1216909"/>
            </a:xfrm>
            <a:prstGeom prst="rect">
              <a:avLst/>
            </a:prstGeom>
          </p:spPr>
        </p:pic>
        <p:sp>
          <p:nvSpPr>
            <p:cNvPr id="10" name="Freeform: Shape 9">
              <a:extLst>
                <a:ext uri="{FF2B5EF4-FFF2-40B4-BE49-F238E27FC236}">
                  <a16:creationId xmlns:a16="http://schemas.microsoft.com/office/drawing/2014/main" id="{35D955F2-D76C-C38E-BBE3-5988D38B54C7}"/>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Measure Performance</a:t>
              </a:r>
            </a:p>
          </p:txBody>
        </p:sp>
      </p:grpSp>
      <p:grpSp>
        <p:nvGrpSpPr>
          <p:cNvPr id="11" name="Group 10">
            <a:extLst>
              <a:ext uri="{FF2B5EF4-FFF2-40B4-BE49-F238E27FC236}">
                <a16:creationId xmlns:a16="http://schemas.microsoft.com/office/drawing/2014/main" id="{5976124C-D0ED-8985-04B9-E37007CD1EA3}"/>
              </a:ext>
            </a:extLst>
          </p:cNvPr>
          <p:cNvGrpSpPr/>
          <p:nvPr/>
        </p:nvGrpSpPr>
        <p:grpSpPr>
          <a:xfrm>
            <a:off x="5547120" y="2425462"/>
            <a:ext cx="3254727" cy="2349244"/>
            <a:chOff x="352687" y="2257618"/>
            <a:chExt cx="3254727" cy="2349244"/>
          </a:xfrm>
        </p:grpSpPr>
        <p:sp>
          <p:nvSpPr>
            <p:cNvPr id="12" name="Rectangle: Rounded Corners 11">
              <a:extLst>
                <a:ext uri="{FF2B5EF4-FFF2-40B4-BE49-F238E27FC236}">
                  <a16:creationId xmlns:a16="http://schemas.microsoft.com/office/drawing/2014/main" id="{F5BE0487-B691-4B54-A39B-3F5A80D74C97}"/>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13" name="Graphic 18" descr="Shield Tick with solid fill">
              <a:extLst>
                <a:ext uri="{FF2B5EF4-FFF2-40B4-BE49-F238E27FC236}">
                  <a16:creationId xmlns:a16="http://schemas.microsoft.com/office/drawing/2014/main" id="{27A814C9-33B9-8576-586B-A833A4ED466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371597" y="2388675"/>
              <a:ext cx="1216909" cy="1216909"/>
            </a:xfrm>
            <a:prstGeom prst="rect">
              <a:avLst/>
            </a:prstGeom>
          </p:spPr>
        </p:pic>
        <p:sp>
          <p:nvSpPr>
            <p:cNvPr id="14" name="Freeform: Shape 13">
              <a:extLst>
                <a:ext uri="{FF2B5EF4-FFF2-40B4-BE49-F238E27FC236}">
                  <a16:creationId xmlns:a16="http://schemas.microsoft.com/office/drawing/2014/main" id="{BFD01364-1298-9973-8D48-5776D0B5699D}"/>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Build Trust &amp; Reputation</a:t>
              </a:r>
            </a:p>
          </p:txBody>
        </p:sp>
      </p:grpSp>
      <p:grpSp>
        <p:nvGrpSpPr>
          <p:cNvPr id="15" name="Group 14">
            <a:extLst>
              <a:ext uri="{FF2B5EF4-FFF2-40B4-BE49-F238E27FC236}">
                <a16:creationId xmlns:a16="http://schemas.microsoft.com/office/drawing/2014/main" id="{17522B92-D6E1-24FF-87F3-9C55B48A1BEB}"/>
              </a:ext>
            </a:extLst>
          </p:cNvPr>
          <p:cNvGrpSpPr/>
          <p:nvPr/>
        </p:nvGrpSpPr>
        <p:grpSpPr>
          <a:xfrm>
            <a:off x="8531143" y="2425462"/>
            <a:ext cx="3254727" cy="2349244"/>
            <a:chOff x="352687" y="2257618"/>
            <a:chExt cx="3254727" cy="2349244"/>
          </a:xfrm>
        </p:grpSpPr>
        <p:sp>
          <p:nvSpPr>
            <p:cNvPr id="16" name="Rectangle: Rounded Corners 15">
              <a:extLst>
                <a:ext uri="{FF2B5EF4-FFF2-40B4-BE49-F238E27FC236}">
                  <a16:creationId xmlns:a16="http://schemas.microsoft.com/office/drawing/2014/main" id="{304D6246-C2A4-79C9-03F6-31C54F828D79}"/>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17" name="Graphic 18" descr="Tools with solid fill">
              <a:extLst>
                <a:ext uri="{FF2B5EF4-FFF2-40B4-BE49-F238E27FC236}">
                  <a16:creationId xmlns:a16="http://schemas.microsoft.com/office/drawing/2014/main" id="{0BD6AE45-9077-F61A-AF7B-3470012E30A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371597" y="2388675"/>
              <a:ext cx="1216909" cy="1216909"/>
            </a:xfrm>
            <a:prstGeom prst="rect">
              <a:avLst/>
            </a:prstGeom>
          </p:spPr>
        </p:pic>
        <p:sp>
          <p:nvSpPr>
            <p:cNvPr id="18" name="Freeform: Shape 17">
              <a:extLst>
                <a:ext uri="{FF2B5EF4-FFF2-40B4-BE49-F238E27FC236}">
                  <a16:creationId xmlns:a16="http://schemas.microsoft.com/office/drawing/2014/main" id="{4A36081F-A1ED-0A39-FCCC-6C325BEDC927}"/>
                </a:ext>
              </a:extLst>
            </p:cNvPr>
            <p:cNvSpPr/>
            <p:nvPr/>
          </p:nvSpPr>
          <p:spPr>
            <a:xfrm>
              <a:off x="352687" y="4050484"/>
              <a:ext cx="325472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Assess Area of Improvement</a:t>
              </a:r>
            </a:p>
          </p:txBody>
        </p:sp>
      </p:grpSp>
    </p:spTree>
    <p:extLst>
      <p:ext uri="{BB962C8B-B14F-4D97-AF65-F5344CB8AC3E}">
        <p14:creationId xmlns:p14="http://schemas.microsoft.com/office/powerpoint/2010/main" val="285678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1313678" y="407859"/>
            <a:ext cx="10044023" cy="877729"/>
          </a:xfrm>
        </p:spPr>
        <p:txBody>
          <a:bodyPr vert="horz" lIns="91440" tIns="45720" rIns="91440" bIns="45720" rtlCol="0" anchor="ctr">
            <a:normAutofit/>
          </a:bodyPr>
          <a:lstStyle/>
          <a:p>
            <a:pPr>
              <a:lnSpc>
                <a:spcPct val="90000"/>
              </a:lnSpc>
            </a:pPr>
            <a:r>
              <a:rPr lang="en-US" sz="3600" kern="1200" dirty="0">
                <a:solidFill>
                  <a:srgbClr val="000000"/>
                </a:solidFill>
                <a:ea typeface="+mj-ea"/>
                <a:cs typeface="+mj-cs"/>
              </a:rPr>
              <a:t>OPD’s Metric: P6 Related</a:t>
            </a:r>
          </a:p>
        </p:txBody>
      </p:sp>
      <p:grpSp>
        <p:nvGrpSpPr>
          <p:cNvPr id="18" name="Group 17">
            <a:extLst>
              <a:ext uri="{FF2B5EF4-FFF2-40B4-BE49-F238E27FC236}">
                <a16:creationId xmlns:a16="http://schemas.microsoft.com/office/drawing/2014/main" id="{97DFDE3C-560B-D5EC-C1E3-C25E24FEF6AC}"/>
              </a:ext>
            </a:extLst>
          </p:cNvPr>
          <p:cNvGrpSpPr/>
          <p:nvPr/>
        </p:nvGrpSpPr>
        <p:grpSpPr>
          <a:xfrm>
            <a:off x="410359" y="2358756"/>
            <a:ext cx="2729184" cy="2349244"/>
            <a:chOff x="615459" y="2257618"/>
            <a:chExt cx="2729184" cy="2349244"/>
          </a:xfrm>
        </p:grpSpPr>
        <p:sp>
          <p:nvSpPr>
            <p:cNvPr id="16" name="Rectangle: Rounded Corners 15">
              <a:extLst>
                <a:ext uri="{FF2B5EF4-FFF2-40B4-BE49-F238E27FC236}">
                  <a16:creationId xmlns:a16="http://schemas.microsoft.com/office/drawing/2014/main" id="{CE680DA3-55D6-4204-D69A-064FB0097C71}"/>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15" name="Graphic 18" descr="Checkmark">
              <a:extLst>
                <a:ext uri="{FF2B5EF4-FFF2-40B4-BE49-F238E27FC236}">
                  <a16:creationId xmlns:a16="http://schemas.microsoft.com/office/drawing/2014/main" id="{F9DACD13-7EDD-AF1B-853A-44759A531B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71597" y="2388675"/>
              <a:ext cx="1216909" cy="1216909"/>
            </a:xfrm>
            <a:prstGeom prst="rect">
              <a:avLst/>
            </a:prstGeom>
          </p:spPr>
        </p:pic>
        <p:sp>
          <p:nvSpPr>
            <p:cNvPr id="17" name="Freeform: Shape 16">
              <a:extLst>
                <a:ext uri="{FF2B5EF4-FFF2-40B4-BE49-F238E27FC236}">
                  <a16:creationId xmlns:a16="http://schemas.microsoft.com/office/drawing/2014/main" id="{655BE8F8-F275-8158-1FA7-745940B437B6}"/>
                </a:ext>
              </a:extLst>
            </p:cNvPr>
            <p:cNvSpPr/>
            <p:nvPr/>
          </p:nvSpPr>
          <p:spPr>
            <a:xfrm>
              <a:off x="615459" y="4050484"/>
              <a:ext cx="2729184"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a:ln>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Approved </a:t>
              </a:r>
              <a:r>
                <a:rPr lang="en-US" sz="2800" dirty="0">
                  <a:solidFill>
                    <a:srgbClr val="000000"/>
                  </a:solidFill>
                  <a:latin typeface="+mj-lt"/>
                </a:rPr>
                <a:t>Schedule</a:t>
              </a:r>
              <a:endParaRPr lang="en-US" sz="2800" kern="1200" dirty="0">
                <a:solidFill>
                  <a:srgbClr val="000000"/>
                </a:solidFill>
                <a:latin typeface="+mj-lt"/>
              </a:endParaRPr>
            </a:p>
          </p:txBody>
        </p:sp>
      </p:grpSp>
      <p:grpSp>
        <p:nvGrpSpPr>
          <p:cNvPr id="20" name="Group 19">
            <a:extLst>
              <a:ext uri="{FF2B5EF4-FFF2-40B4-BE49-F238E27FC236}">
                <a16:creationId xmlns:a16="http://schemas.microsoft.com/office/drawing/2014/main" id="{CB9E64BF-31FE-806A-5904-69EBCED03DC4}"/>
              </a:ext>
            </a:extLst>
          </p:cNvPr>
          <p:cNvGrpSpPr/>
          <p:nvPr/>
        </p:nvGrpSpPr>
        <p:grpSpPr>
          <a:xfrm>
            <a:off x="5949106" y="2358756"/>
            <a:ext cx="2826435" cy="2349244"/>
            <a:chOff x="598587" y="2257618"/>
            <a:chExt cx="2826435" cy="2349244"/>
          </a:xfrm>
        </p:grpSpPr>
        <p:sp>
          <p:nvSpPr>
            <p:cNvPr id="21" name="Rectangle: Rounded Corners 20">
              <a:extLst>
                <a:ext uri="{FF2B5EF4-FFF2-40B4-BE49-F238E27FC236}">
                  <a16:creationId xmlns:a16="http://schemas.microsoft.com/office/drawing/2014/main" id="{2DFEFBC4-4CCC-4D32-FA1F-D452812C2195}"/>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22" name="Graphic 21" descr="Postit Notes 3 with solid fill">
              <a:extLst>
                <a:ext uri="{FF2B5EF4-FFF2-40B4-BE49-F238E27FC236}">
                  <a16:creationId xmlns:a16="http://schemas.microsoft.com/office/drawing/2014/main" id="{1BB7A864-0AFD-D510-BD1A-D728D1ED698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403349" y="2437386"/>
              <a:ext cx="1216909" cy="1216909"/>
            </a:xfrm>
            <a:prstGeom prst="rect">
              <a:avLst/>
            </a:prstGeom>
          </p:spPr>
        </p:pic>
        <p:sp>
          <p:nvSpPr>
            <p:cNvPr id="23" name="Freeform: Shape 22">
              <a:extLst>
                <a:ext uri="{FF2B5EF4-FFF2-40B4-BE49-F238E27FC236}">
                  <a16:creationId xmlns:a16="http://schemas.microsoft.com/office/drawing/2014/main" id="{33D560F3-6B42-6F11-EF84-9E167C0C5F76}"/>
                </a:ext>
              </a:extLst>
            </p:cNvPr>
            <p:cNvSpPr/>
            <p:nvPr/>
          </p:nvSpPr>
          <p:spPr>
            <a:xfrm>
              <a:off x="598587" y="4050484"/>
              <a:ext cx="2826435"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dirty="0">
                  <a:solidFill>
                    <a:srgbClr val="000000"/>
                  </a:solidFill>
                  <a:latin typeface="+mj-lt"/>
                </a:rPr>
                <a:t>TPro PM &amp; ROW/Let             Notes</a:t>
              </a:r>
              <a:endParaRPr lang="en-US" sz="2800" kern="1200" dirty="0">
                <a:solidFill>
                  <a:srgbClr val="000000"/>
                </a:solidFill>
                <a:latin typeface="+mj-lt"/>
              </a:endParaRPr>
            </a:p>
          </p:txBody>
        </p:sp>
      </p:grpSp>
      <p:grpSp>
        <p:nvGrpSpPr>
          <p:cNvPr id="24" name="Group 23">
            <a:extLst>
              <a:ext uri="{FF2B5EF4-FFF2-40B4-BE49-F238E27FC236}">
                <a16:creationId xmlns:a16="http://schemas.microsoft.com/office/drawing/2014/main" id="{892C6B71-70E0-4905-D515-44FA99229BDD}"/>
              </a:ext>
            </a:extLst>
          </p:cNvPr>
          <p:cNvGrpSpPr/>
          <p:nvPr/>
        </p:nvGrpSpPr>
        <p:grpSpPr>
          <a:xfrm>
            <a:off x="8956304" y="2358756"/>
            <a:ext cx="2401397" cy="2349244"/>
            <a:chOff x="779350" y="2257618"/>
            <a:chExt cx="2401397" cy="2349244"/>
          </a:xfrm>
        </p:grpSpPr>
        <p:sp>
          <p:nvSpPr>
            <p:cNvPr id="25" name="Rectangle: Rounded Corners 24">
              <a:extLst>
                <a:ext uri="{FF2B5EF4-FFF2-40B4-BE49-F238E27FC236}">
                  <a16:creationId xmlns:a16="http://schemas.microsoft.com/office/drawing/2014/main" id="{C5350B15-D76A-3E76-5E8E-1098E6E695D9}"/>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pic>
          <p:nvPicPr>
            <p:cNvPr id="26" name="Graphic 25" descr="Hourglass 60% with solid fill">
              <a:extLst>
                <a:ext uri="{FF2B5EF4-FFF2-40B4-BE49-F238E27FC236}">
                  <a16:creationId xmlns:a16="http://schemas.microsoft.com/office/drawing/2014/main" id="{29BAD531-1A97-4232-2CF7-3B3B0381CF9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371595" y="2462282"/>
              <a:ext cx="1216909" cy="1216909"/>
            </a:xfrm>
            <a:prstGeom prst="rect">
              <a:avLst/>
            </a:prstGeom>
          </p:spPr>
        </p:pic>
        <p:sp>
          <p:nvSpPr>
            <p:cNvPr id="27" name="Freeform: Shape 26">
              <a:extLst>
                <a:ext uri="{FF2B5EF4-FFF2-40B4-BE49-F238E27FC236}">
                  <a16:creationId xmlns:a16="http://schemas.microsoft.com/office/drawing/2014/main" id="{22985E54-7200-0306-EF60-CD5B3F5E76A4}"/>
                </a:ext>
              </a:extLst>
            </p:cNvPr>
            <p:cNvSpPr/>
            <p:nvPr/>
          </p:nvSpPr>
          <p:spPr>
            <a:xfrm>
              <a:off x="779350" y="4050484"/>
              <a:ext cx="2401397"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PCRF                 (if needed)</a:t>
              </a:r>
            </a:p>
          </p:txBody>
        </p:sp>
      </p:grpSp>
      <p:grpSp>
        <p:nvGrpSpPr>
          <p:cNvPr id="28" name="Group 27">
            <a:extLst>
              <a:ext uri="{FF2B5EF4-FFF2-40B4-BE49-F238E27FC236}">
                <a16:creationId xmlns:a16="http://schemas.microsoft.com/office/drawing/2014/main" id="{A4F830F7-6B33-81D7-E3DD-4FE163577DD9}"/>
              </a:ext>
            </a:extLst>
          </p:cNvPr>
          <p:cNvGrpSpPr/>
          <p:nvPr/>
        </p:nvGrpSpPr>
        <p:grpSpPr>
          <a:xfrm>
            <a:off x="3475517" y="2358756"/>
            <a:ext cx="2110469" cy="2351653"/>
            <a:chOff x="924816" y="2257618"/>
            <a:chExt cx="2110469" cy="2351653"/>
          </a:xfrm>
        </p:grpSpPr>
        <p:sp>
          <p:nvSpPr>
            <p:cNvPr id="29" name="Rectangle: Rounded Corners 28">
              <a:extLst>
                <a:ext uri="{FF2B5EF4-FFF2-40B4-BE49-F238E27FC236}">
                  <a16:creationId xmlns:a16="http://schemas.microsoft.com/office/drawing/2014/main" id="{7FF64014-00BB-40E0-B08E-D1C5CF237455}"/>
                </a:ext>
              </a:extLst>
            </p:cNvPr>
            <p:cNvSpPr/>
            <p:nvPr/>
          </p:nvSpPr>
          <p:spPr>
            <a:xfrm>
              <a:off x="1206018" y="2257618"/>
              <a:ext cx="1548066" cy="1576446"/>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0000"/>
                </a:solidFill>
                <a:latin typeface="+mj-lt"/>
              </a:endParaRPr>
            </a:p>
          </p:txBody>
        </p:sp>
        <p:pic>
          <p:nvPicPr>
            <p:cNvPr id="30" name="Graphic 29" descr="Monthly calendar with solid fill">
              <a:extLst>
                <a:ext uri="{FF2B5EF4-FFF2-40B4-BE49-F238E27FC236}">
                  <a16:creationId xmlns:a16="http://schemas.microsoft.com/office/drawing/2014/main" id="{2AA78D4D-8582-D37E-69E8-CE37F37CC5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71595" y="2462282"/>
              <a:ext cx="1216909" cy="1216909"/>
            </a:xfrm>
            <a:prstGeom prst="rect">
              <a:avLst/>
            </a:prstGeom>
          </p:spPr>
        </p:pic>
        <p:sp>
          <p:nvSpPr>
            <p:cNvPr id="31" name="Freeform: Shape 30">
              <a:extLst>
                <a:ext uri="{FF2B5EF4-FFF2-40B4-BE49-F238E27FC236}">
                  <a16:creationId xmlns:a16="http://schemas.microsoft.com/office/drawing/2014/main" id="{5767F808-EE03-CF93-CC5D-617506D1183E}"/>
                </a:ext>
              </a:extLst>
            </p:cNvPr>
            <p:cNvSpPr/>
            <p:nvPr/>
          </p:nvSpPr>
          <p:spPr>
            <a:xfrm>
              <a:off x="924816" y="4052893"/>
              <a:ext cx="2110469" cy="556378"/>
            </a:xfrm>
            <a:custGeom>
              <a:avLst/>
              <a:gdLst>
                <a:gd name="connsiteX0" fmla="*/ 0 w 3254727"/>
                <a:gd name="connsiteY0" fmla="*/ 0 h 556378"/>
                <a:gd name="connsiteX1" fmla="*/ 3254727 w 3254727"/>
                <a:gd name="connsiteY1" fmla="*/ 0 h 556378"/>
                <a:gd name="connsiteX2" fmla="*/ 3254727 w 3254727"/>
                <a:gd name="connsiteY2" fmla="*/ 556378 h 556378"/>
                <a:gd name="connsiteX3" fmla="*/ 0 w 3254727"/>
                <a:gd name="connsiteY3" fmla="*/ 556378 h 556378"/>
                <a:gd name="connsiteX4" fmla="*/ 0 w 3254727"/>
                <a:gd name="connsiteY4" fmla="*/ 0 h 556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27" h="556378">
                  <a:moveTo>
                    <a:pt x="0" y="0"/>
                  </a:moveTo>
                  <a:lnTo>
                    <a:pt x="3254727" y="0"/>
                  </a:lnTo>
                  <a:lnTo>
                    <a:pt x="3254727" y="556378"/>
                  </a:lnTo>
                  <a:lnTo>
                    <a:pt x="0" y="5563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2800" kern="1200" dirty="0">
                  <a:solidFill>
                    <a:srgbClr val="000000"/>
                  </a:solidFill>
                  <a:latin typeface="+mj-lt"/>
                </a:rPr>
                <a:t>PM Milestones</a:t>
              </a:r>
            </a:p>
          </p:txBody>
        </p:sp>
      </p:grpSp>
    </p:spTree>
    <p:extLst>
      <p:ext uri="{BB962C8B-B14F-4D97-AF65-F5344CB8AC3E}">
        <p14:creationId xmlns:p14="http://schemas.microsoft.com/office/powerpoint/2010/main" val="53770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162</TotalTime>
  <Words>4165</Words>
  <Application>Microsoft Office PowerPoint</Application>
  <PresentationFormat>Widescreen</PresentationFormat>
  <Paragraphs>397</Paragraphs>
  <Slides>41</Slides>
  <Notes>40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41</vt:i4>
      </vt:variant>
    </vt:vector>
  </HeadingPairs>
  <TitlesOfParts>
    <vt:vector size="51" baseType="lpstr">
      <vt:lpstr>Aptos</vt:lpstr>
      <vt:lpstr>Arial</vt:lpstr>
      <vt:lpstr>Calibri</vt:lpstr>
      <vt:lpstr>HelveticaNeueLT Com 55 Roman</vt:lpstr>
      <vt:lpstr>ITC Avant Garde Std Md</vt:lpstr>
      <vt:lpstr>Title Slide Option #1</vt:lpstr>
      <vt:lpstr>Title Slide Option #2</vt:lpstr>
      <vt:lpstr>One Vertical Photo on Right Layout</vt:lpstr>
      <vt:lpstr>Three Horizontal Photos at Bottom Layout</vt:lpstr>
      <vt:lpstr>Two Horizontal Photos on Right  Layout</vt:lpstr>
      <vt:lpstr>P6 Compliance</vt:lpstr>
      <vt:lpstr>Learning Objectives</vt:lpstr>
      <vt:lpstr>PowerPoint Presentation</vt:lpstr>
      <vt:lpstr>PowerPoint Presentation</vt:lpstr>
      <vt:lpstr>PowerPoint Presentation</vt:lpstr>
      <vt:lpstr>PowerPoint Presentation</vt:lpstr>
      <vt:lpstr>P6 Schedule: OPD Metric</vt:lpstr>
      <vt:lpstr>Why does OPD evaluate the Metrics?</vt:lpstr>
      <vt:lpstr>OPD’s Metric: P6 Related</vt:lpstr>
      <vt:lpstr>P6 Schedule: What Is It?</vt:lpstr>
      <vt:lpstr>P6 Schedules</vt:lpstr>
      <vt:lpstr>P6 Schedules: Main Components</vt:lpstr>
      <vt:lpstr>P6 Schedule:  Why Must It Be Accurate?</vt:lpstr>
      <vt:lpstr>P6 is a Communication Tool</vt:lpstr>
      <vt:lpstr>P6 Schedule: 3 Sets of Dates </vt:lpstr>
      <vt:lpstr>P6 Schedule: 3 Sets of Dates </vt:lpstr>
      <vt:lpstr>PowerPoint Presentation</vt:lpstr>
      <vt:lpstr>PowerPoint Presentation</vt:lpstr>
      <vt:lpstr>PowerPoint Presentation</vt:lpstr>
      <vt:lpstr>PowerPoint Presentation</vt:lpstr>
      <vt:lpstr>P6 Schedule: Whose Responsibility?</vt:lpstr>
      <vt:lpstr>P6 Responsibility</vt:lpstr>
      <vt:lpstr>P6 Responsibility</vt:lpstr>
      <vt:lpstr>P6 Data Entry Responsibility: PM</vt:lpstr>
      <vt:lpstr>P6 Data Entry Responsibility: PM</vt:lpstr>
      <vt:lpstr>Updating a P6 Schedule – HOW TO BE COMPLIANT</vt:lpstr>
      <vt:lpstr>PowerPoint Presentation</vt:lpstr>
      <vt:lpstr> Common  Reasons for Noncompliance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2025-09-17T18:43:20Z</dcterms:created>
  <dcterms:modified xsi:type="dcterms:W3CDTF">2025-10-29T19:53:20Z</dcterms:modified>
</cp:coreProperties>
</file>